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CDE9"/>
          </a:solidFill>
        </a:fill>
      </a:tcStyle>
    </a:wholeTbl>
    <a:band2H>
      <a:tcTxStyle/>
      <a:tcStyle>
        <a:tcBdr/>
        <a:fill>
          <a:solidFill>
            <a:srgbClr val="F1E8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4DD"/>
          </a:solidFill>
        </a:fill>
      </a:tcStyle>
    </a:wholeTbl>
    <a:band2H>
      <a:tcTxStyle/>
      <a:tcStyle>
        <a:tcBdr/>
        <a:fill>
          <a:solidFill>
            <a:srgbClr val="E8F2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CFCE"/>
          </a:solidFill>
        </a:fill>
      </a:tcStyle>
    </a:wholeTbl>
    <a:band2H>
      <a:tcTxStyle/>
      <a:tcStyle>
        <a:tcBdr/>
        <a:fill>
          <a:solidFill>
            <a:srgbClr val="FAE9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99258915"/>
      </p:ext>
    </p:extLst>
  </p:cSld>
  <p:clrMap bg1="dk1" tx1="lt1" bg2="dk2" tx2="lt2" accent1="accent1" accent2="accent2" accent3="accent3" accent4="accent4" accent5="accent5" accent6="accent6" hlink="hlink" folHlink="folHlink"/>
  <p:notesStyle>
    <a:lvl1pPr latinLnBrk="0">
      <a:defRPr sz="1200">
        <a:solidFill>
          <a:srgbClr val="FFFFFF"/>
        </a:solidFill>
        <a:latin typeface="+mn-lt"/>
        <a:ea typeface="+mn-ea"/>
        <a:cs typeface="+mn-cs"/>
        <a:sym typeface="Calibri"/>
      </a:defRPr>
    </a:lvl1pPr>
    <a:lvl2pPr indent="228600" latinLnBrk="0">
      <a:defRPr sz="1200">
        <a:solidFill>
          <a:srgbClr val="FFFFFF"/>
        </a:solidFill>
        <a:latin typeface="+mn-lt"/>
        <a:ea typeface="+mn-ea"/>
        <a:cs typeface="+mn-cs"/>
        <a:sym typeface="Calibri"/>
      </a:defRPr>
    </a:lvl2pPr>
    <a:lvl3pPr indent="457200" latinLnBrk="0">
      <a:defRPr sz="1200">
        <a:solidFill>
          <a:srgbClr val="FFFFFF"/>
        </a:solidFill>
        <a:latin typeface="+mn-lt"/>
        <a:ea typeface="+mn-ea"/>
        <a:cs typeface="+mn-cs"/>
        <a:sym typeface="Calibri"/>
      </a:defRPr>
    </a:lvl3pPr>
    <a:lvl4pPr indent="685800" latinLnBrk="0">
      <a:defRPr sz="1200">
        <a:solidFill>
          <a:srgbClr val="FFFFFF"/>
        </a:solidFill>
        <a:latin typeface="+mn-lt"/>
        <a:ea typeface="+mn-ea"/>
        <a:cs typeface="+mn-cs"/>
        <a:sym typeface="Calibri"/>
      </a:defRPr>
    </a:lvl4pPr>
    <a:lvl5pPr indent="914400" latinLnBrk="0">
      <a:defRPr sz="1200">
        <a:solidFill>
          <a:srgbClr val="FFFFFF"/>
        </a:solidFill>
        <a:latin typeface="+mn-lt"/>
        <a:ea typeface="+mn-ea"/>
        <a:cs typeface="+mn-cs"/>
        <a:sym typeface="Calibri"/>
      </a:defRPr>
    </a:lvl5pPr>
    <a:lvl6pPr indent="1143000" latinLnBrk="0">
      <a:defRPr sz="1200">
        <a:solidFill>
          <a:srgbClr val="FFFFFF"/>
        </a:solidFill>
        <a:latin typeface="+mn-lt"/>
        <a:ea typeface="+mn-ea"/>
        <a:cs typeface="+mn-cs"/>
        <a:sym typeface="Calibri"/>
      </a:defRPr>
    </a:lvl6pPr>
    <a:lvl7pPr indent="1371600" latinLnBrk="0">
      <a:defRPr sz="1200">
        <a:solidFill>
          <a:srgbClr val="FFFFFF"/>
        </a:solidFill>
        <a:latin typeface="+mn-lt"/>
        <a:ea typeface="+mn-ea"/>
        <a:cs typeface="+mn-cs"/>
        <a:sym typeface="Calibri"/>
      </a:defRPr>
    </a:lvl7pPr>
    <a:lvl8pPr indent="1600200" latinLnBrk="0">
      <a:defRPr sz="1200">
        <a:solidFill>
          <a:srgbClr val="FFFFFF"/>
        </a:solidFill>
        <a:latin typeface="+mn-lt"/>
        <a:ea typeface="+mn-ea"/>
        <a:cs typeface="+mn-cs"/>
        <a:sym typeface="Calibri"/>
      </a:defRPr>
    </a:lvl8pPr>
    <a:lvl9pPr indent="1828800" latinLnBrk="0">
      <a:defRPr sz="1200">
        <a:solidFill>
          <a:srgbClr val="FFFFFF"/>
        </a:solidFill>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6" descr="Picture 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 name="Title Text"/>
          <p:cNvSpPr txBox="1">
            <a:spLocks noGrp="1"/>
          </p:cNvSpPr>
          <p:nvPr>
            <p:ph type="title"/>
          </p:nvPr>
        </p:nvSpPr>
        <p:spPr>
          <a:xfrm>
            <a:off x="3962398" y="1964266"/>
            <a:ext cx="7197727" cy="2421465"/>
          </a:xfrm>
          <a:prstGeom prst="rect">
            <a:avLst/>
          </a:prstGeom>
        </p:spPr>
        <p:txBody>
          <a:bodyPr anchor="b"/>
          <a:lstStyle>
            <a:lvl1pPr algn="r">
              <a:defRPr sz="4800"/>
            </a:lvl1pPr>
          </a:lstStyle>
          <a:p>
            <a:r>
              <a:t>Title Text</a:t>
            </a:r>
          </a:p>
        </p:txBody>
      </p:sp>
      <p:sp>
        <p:nvSpPr>
          <p:cNvPr id="14" name="Body Level One…"/>
          <p:cNvSpPr txBox="1">
            <a:spLocks noGrp="1"/>
          </p:cNvSpPr>
          <p:nvPr>
            <p:ph type="body" sz="quarter" idx="1"/>
          </p:nvPr>
        </p:nvSpPr>
        <p:spPr>
          <a:xfrm>
            <a:off x="3962398" y="4385731"/>
            <a:ext cx="7197727" cy="1405468"/>
          </a:xfrm>
          <a:prstGeom prst="rect">
            <a:avLst/>
          </a:prstGeom>
        </p:spPr>
        <p:txBody>
          <a:bodyPr anchor="t"/>
          <a:lstStyle>
            <a:lvl1pPr marL="0" indent="0" algn="r">
              <a:buClrTx/>
              <a:buSzTx/>
              <a:buFontTx/>
              <a:buNone/>
              <a:defRPr cap="all"/>
            </a:lvl1pPr>
            <a:lvl2pPr marL="0" indent="457200" algn="r">
              <a:buClrTx/>
              <a:buSzTx/>
              <a:buFontTx/>
              <a:buNone/>
              <a:defRPr cap="all"/>
            </a:lvl2pPr>
            <a:lvl3pPr marL="0" indent="914400" algn="r">
              <a:buClrTx/>
              <a:buSzTx/>
              <a:buFontTx/>
              <a:buNone/>
              <a:defRPr cap="all"/>
            </a:lvl3pPr>
            <a:lvl4pPr marL="0" indent="1371600" algn="r">
              <a:buClrTx/>
              <a:buSzTx/>
              <a:buFontTx/>
              <a:buNone/>
              <a:defRPr cap="all"/>
            </a:lvl4pPr>
            <a:lvl5pPr marL="0" indent="1828800" algn="r">
              <a:buClrTx/>
              <a:buSzTx/>
              <a:buFontTx/>
              <a:buNone/>
              <a:defRPr cap="all"/>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0922783" y="5943917"/>
            <a:ext cx="237342" cy="231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95" name="Title Text"/>
          <p:cNvSpPr txBox="1">
            <a:spLocks noGrp="1"/>
          </p:cNvSpPr>
          <p:nvPr>
            <p:ph type="title"/>
          </p:nvPr>
        </p:nvSpPr>
        <p:spPr>
          <a:xfrm>
            <a:off x="685800" y="4732864"/>
            <a:ext cx="10131428" cy="566739"/>
          </a:xfrm>
          <a:prstGeom prst="rect">
            <a:avLst/>
          </a:prstGeom>
        </p:spPr>
        <p:txBody>
          <a:bodyPr anchor="b"/>
          <a:lstStyle>
            <a:lvl1pPr>
              <a:defRPr sz="2400"/>
            </a:lvl1pPr>
          </a:lstStyle>
          <a:p>
            <a:r>
              <a:t>Title Text</a:t>
            </a:r>
          </a:p>
        </p:txBody>
      </p:sp>
      <p:sp>
        <p:nvSpPr>
          <p:cNvPr id="96" name="Picture Placeholder 2"/>
          <p:cNvSpPr>
            <a:spLocks noGrp="1"/>
          </p:cNvSpPr>
          <p:nvPr>
            <p:ph type="pic" sz="half" idx="21"/>
          </p:nvPr>
        </p:nvSpPr>
        <p:spPr>
          <a:xfrm>
            <a:off x="1371599" y="932112"/>
            <a:ext cx="8759829" cy="3164976"/>
          </a:xfrm>
          <a:prstGeom prst="rect">
            <a:avLst/>
          </a:prstGeom>
          <a:ln w="50800" cap="sq">
            <a:solidFill>
              <a:srgbClr val="FFFFFF">
                <a:alpha val="50000"/>
              </a:srgbClr>
            </a:solidFill>
            <a:miter lim="800000"/>
          </a:ln>
          <a:effectLst>
            <a:outerShdw blurRad="254000" rotWithShape="0">
              <a:srgbClr val="000000">
                <a:alpha val="43000"/>
              </a:srgbClr>
            </a:outerShdw>
          </a:effectLst>
        </p:spPr>
        <p:txBody>
          <a:bodyPr lIns="91439" rIns="91439" anchor="t">
            <a:noAutofit/>
          </a:bodyPr>
          <a:lstStyle/>
          <a:p>
            <a:endParaRPr/>
          </a:p>
        </p:txBody>
      </p:sp>
      <p:sp>
        <p:nvSpPr>
          <p:cNvPr id="97" name="Body Level One…"/>
          <p:cNvSpPr txBox="1">
            <a:spLocks noGrp="1"/>
          </p:cNvSpPr>
          <p:nvPr>
            <p:ph type="body" sz="quarter" idx="1"/>
          </p:nvPr>
        </p:nvSpPr>
        <p:spPr>
          <a:xfrm>
            <a:off x="685800" y="5299602"/>
            <a:ext cx="10131428" cy="493713"/>
          </a:xfrm>
          <a:prstGeom prst="rect">
            <a:avLst/>
          </a:prstGeom>
        </p:spPr>
        <p:txBody>
          <a:bodyPr anchor="t"/>
          <a:lstStyle>
            <a:lvl1pPr marL="0" indent="0">
              <a:buClrTx/>
              <a:buSzTx/>
              <a:buFontTx/>
              <a:buNone/>
              <a:defRPr sz="1400"/>
            </a:lvl1pPr>
            <a:lvl2pPr marL="0" indent="457200">
              <a:buClrTx/>
              <a:buSzTx/>
              <a:buFontTx/>
              <a:buNone/>
              <a:defRPr sz="1400"/>
            </a:lvl2pPr>
            <a:lvl3pPr marL="0" indent="914400">
              <a:buClrTx/>
              <a:buSzTx/>
              <a:buFontTx/>
              <a:buNone/>
              <a:defRPr sz="1400"/>
            </a:lvl3pPr>
            <a:lvl4pPr marL="0" indent="1371600">
              <a:buClrTx/>
              <a:buSzTx/>
              <a:buFontTx/>
              <a:buNone/>
              <a:defRPr sz="1400"/>
            </a:lvl4pPr>
            <a:lvl5pPr marL="0" indent="182880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685801" y="609601"/>
            <a:ext cx="10131428" cy="3124200"/>
          </a:xfrm>
          <a:prstGeom prst="rect">
            <a:avLst/>
          </a:prstGeom>
        </p:spPr>
        <p:txBody>
          <a:bodyPr/>
          <a:lstStyle>
            <a:lvl1pPr>
              <a:defRPr sz="3200" cap="none"/>
            </a:lvl1pPr>
          </a:lstStyle>
          <a:p>
            <a:r>
              <a:t>Title Text</a:t>
            </a:r>
          </a:p>
        </p:txBody>
      </p:sp>
      <p:sp>
        <p:nvSpPr>
          <p:cNvPr id="106" name="Body Level One…"/>
          <p:cNvSpPr txBox="1">
            <a:spLocks noGrp="1"/>
          </p:cNvSpPr>
          <p:nvPr>
            <p:ph type="body" sz="quarter" idx="1"/>
          </p:nvPr>
        </p:nvSpPr>
        <p:spPr>
          <a:xfrm>
            <a:off x="685800" y="4343400"/>
            <a:ext cx="10131429" cy="1447800"/>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14" name="TextBox 14"/>
          <p:cNvSpPr txBox="1"/>
          <p:nvPr/>
        </p:nvSpPr>
        <p:spPr>
          <a:xfrm>
            <a:off x="10283587" y="2399317"/>
            <a:ext cx="518161"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115" name="TextBox 10"/>
          <p:cNvSpPr txBox="1"/>
          <p:nvPr/>
        </p:nvSpPr>
        <p:spPr>
          <a:xfrm>
            <a:off x="533994" y="479454"/>
            <a:ext cx="518161"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116" name="Title Text"/>
          <p:cNvSpPr txBox="1">
            <a:spLocks noGrp="1"/>
          </p:cNvSpPr>
          <p:nvPr>
            <p:ph type="title"/>
          </p:nvPr>
        </p:nvSpPr>
        <p:spPr>
          <a:xfrm>
            <a:off x="992266" y="609601"/>
            <a:ext cx="9550401" cy="2743200"/>
          </a:xfrm>
          <a:prstGeom prst="rect">
            <a:avLst/>
          </a:prstGeom>
        </p:spPr>
        <p:txBody>
          <a:bodyPr/>
          <a:lstStyle>
            <a:lvl1pPr>
              <a:defRPr sz="3200" cap="none"/>
            </a:lvl1pPr>
          </a:lstStyle>
          <a:p>
            <a:r>
              <a:t>Title Text</a:t>
            </a:r>
          </a:p>
        </p:txBody>
      </p:sp>
      <p:sp>
        <p:nvSpPr>
          <p:cNvPr id="117" name="Body Level One…"/>
          <p:cNvSpPr txBox="1">
            <a:spLocks noGrp="1"/>
          </p:cNvSpPr>
          <p:nvPr>
            <p:ph type="body" sz="quarter" idx="1"/>
          </p:nvPr>
        </p:nvSpPr>
        <p:spPr>
          <a:xfrm>
            <a:off x="1097875" y="3352800"/>
            <a:ext cx="9339185" cy="381000"/>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18" name="Text Placeholder 2"/>
          <p:cNvSpPr>
            <a:spLocks noGrp="1"/>
          </p:cNvSpPr>
          <p:nvPr>
            <p:ph type="body" sz="quarter" idx="21"/>
          </p:nvPr>
        </p:nvSpPr>
        <p:spPr>
          <a:xfrm>
            <a:off x="687464" y="4343400"/>
            <a:ext cx="10152369" cy="1447800"/>
          </a:xfrm>
          <a:prstGeom prst="rect">
            <a:avLst/>
          </a:prstGeom>
        </p:spPr>
        <p:txBody>
          <a:bodyPr/>
          <a:lstStyle/>
          <a:p>
            <a:pPr marL="0" indent="0">
              <a:buClrTx/>
              <a:buSzTx/>
              <a:buFontTx/>
              <a:buNone/>
              <a:defRPr sz="2000"/>
            </a:pPr>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685801" y="3308580"/>
            <a:ext cx="10131426" cy="1468801"/>
          </a:xfrm>
          <a:prstGeom prst="rect">
            <a:avLst/>
          </a:prstGeom>
        </p:spPr>
        <p:txBody>
          <a:bodyPr anchor="b"/>
          <a:lstStyle>
            <a:lvl1pPr>
              <a:defRPr sz="3200" cap="none"/>
            </a:lvl1pPr>
          </a:lstStyle>
          <a:p>
            <a:r>
              <a:t>Title Text</a:t>
            </a:r>
          </a:p>
        </p:txBody>
      </p:sp>
      <p:sp>
        <p:nvSpPr>
          <p:cNvPr id="127" name="Body Level One…"/>
          <p:cNvSpPr txBox="1">
            <a:spLocks noGrp="1"/>
          </p:cNvSpPr>
          <p:nvPr>
            <p:ph type="body" sz="quarter" idx="1"/>
          </p:nvPr>
        </p:nvSpPr>
        <p:spPr>
          <a:xfrm>
            <a:off x="685801" y="4777380"/>
            <a:ext cx="10131426" cy="860401"/>
          </a:xfrm>
          <a:prstGeom prst="rect">
            <a:avLst/>
          </a:prstGeom>
        </p:spPr>
        <p:txBody>
          <a:bodyPr anchor="t"/>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35" name="TextBox 12"/>
          <p:cNvSpPr txBox="1"/>
          <p:nvPr/>
        </p:nvSpPr>
        <p:spPr>
          <a:xfrm>
            <a:off x="10283587" y="2399317"/>
            <a:ext cx="518161"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136" name="TextBox 13"/>
          <p:cNvSpPr txBox="1"/>
          <p:nvPr/>
        </p:nvSpPr>
        <p:spPr>
          <a:xfrm>
            <a:off x="533994" y="479454"/>
            <a:ext cx="518161"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8000" cap="all">
                <a:solidFill>
                  <a:srgbClr val="FFFFFF"/>
                </a:solidFill>
              </a:defRPr>
            </a:lvl1pPr>
          </a:lstStyle>
          <a:p>
            <a:r>
              <a:t>“</a:t>
            </a:r>
          </a:p>
        </p:txBody>
      </p:sp>
      <p:sp>
        <p:nvSpPr>
          <p:cNvPr id="137" name="Title Text"/>
          <p:cNvSpPr txBox="1">
            <a:spLocks noGrp="1"/>
          </p:cNvSpPr>
          <p:nvPr>
            <p:ph type="title"/>
          </p:nvPr>
        </p:nvSpPr>
        <p:spPr>
          <a:xfrm>
            <a:off x="992266" y="609601"/>
            <a:ext cx="9550401" cy="2743200"/>
          </a:xfrm>
          <a:prstGeom prst="rect">
            <a:avLst/>
          </a:prstGeom>
        </p:spPr>
        <p:txBody>
          <a:bodyPr/>
          <a:lstStyle>
            <a:lvl1pPr>
              <a:defRPr sz="3200" cap="none"/>
            </a:lvl1pPr>
          </a:lstStyle>
          <a:p>
            <a:r>
              <a:t>Title Text</a:t>
            </a:r>
          </a:p>
        </p:txBody>
      </p:sp>
      <p:sp>
        <p:nvSpPr>
          <p:cNvPr id="138" name="Body Level One…"/>
          <p:cNvSpPr txBox="1">
            <a:spLocks noGrp="1"/>
          </p:cNvSpPr>
          <p:nvPr>
            <p:ph type="body" sz="quarter" idx="1"/>
          </p:nvPr>
        </p:nvSpPr>
        <p:spPr>
          <a:xfrm>
            <a:off x="685800" y="3886200"/>
            <a:ext cx="10135437" cy="889000"/>
          </a:xfrm>
          <a:prstGeom prst="rect">
            <a:avLst/>
          </a:prstGeom>
        </p:spPr>
        <p:txBody>
          <a:bodyPr anchor="b"/>
          <a:lstStyle>
            <a:lvl1pPr indent="-571500">
              <a:buClrTx/>
              <a:buSzTx/>
              <a:buFontTx/>
              <a:buNone/>
              <a:defRPr sz="2400"/>
            </a:lvl1pPr>
            <a:lvl2pPr marL="885825" indent="-428625">
              <a:buClrTx/>
              <a:buFontTx/>
              <a:defRPr sz="2400"/>
            </a:lvl2pPr>
            <a:lvl3pPr marL="1404257" indent="-489857">
              <a:buClrTx/>
              <a:buFontTx/>
              <a:defRPr sz="2400"/>
            </a:lvl3pPr>
            <a:lvl4pPr marL="1714500" indent="-342900">
              <a:buClrTx/>
              <a:buFontTx/>
              <a:defRPr sz="2400"/>
            </a:lvl4pPr>
            <a:lvl5pPr marL="2171700" indent="-342900">
              <a:buClrTx/>
              <a:buFontTx/>
              <a:defRPr sz="2400"/>
            </a:lvl5pPr>
          </a:lstStyle>
          <a:p>
            <a:r>
              <a:t>Body Level One</a:t>
            </a:r>
          </a:p>
          <a:p>
            <a:pPr lvl="1"/>
            <a:r>
              <a:t>Body Level Two</a:t>
            </a:r>
          </a:p>
          <a:p>
            <a:pPr lvl="2"/>
            <a:r>
              <a:t>Body Level Three</a:t>
            </a:r>
          </a:p>
          <a:p>
            <a:pPr lvl="3"/>
            <a:r>
              <a:t>Body Level Four</a:t>
            </a:r>
          </a:p>
          <a:p>
            <a:pPr lvl="4"/>
            <a:r>
              <a:t>Body Level Five</a:t>
            </a:r>
          </a:p>
        </p:txBody>
      </p:sp>
      <p:sp>
        <p:nvSpPr>
          <p:cNvPr id="139" name="Text Placeholder 2"/>
          <p:cNvSpPr>
            <a:spLocks noGrp="1"/>
          </p:cNvSpPr>
          <p:nvPr>
            <p:ph type="body" sz="quarter" idx="21"/>
          </p:nvPr>
        </p:nvSpPr>
        <p:spPr>
          <a:xfrm>
            <a:off x="685798" y="4775200"/>
            <a:ext cx="10135438" cy="1016000"/>
          </a:xfrm>
          <a:prstGeom prst="rect">
            <a:avLst/>
          </a:prstGeom>
        </p:spPr>
        <p:txBody>
          <a:bodyPr anchor="t"/>
          <a:lstStyle/>
          <a:p>
            <a:pPr marL="0" indent="0">
              <a:buClrTx/>
              <a:buSzTx/>
              <a:buFontTx/>
              <a:buNone/>
            </a:pPr>
            <a:endParaRP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685801" y="609601"/>
            <a:ext cx="10131428" cy="2743200"/>
          </a:xfrm>
          <a:prstGeom prst="rect">
            <a:avLst/>
          </a:prstGeom>
        </p:spPr>
        <p:txBody>
          <a:bodyPr/>
          <a:lstStyle/>
          <a:p>
            <a:r>
              <a:t>Title Text</a:t>
            </a:r>
          </a:p>
        </p:txBody>
      </p:sp>
      <p:sp>
        <p:nvSpPr>
          <p:cNvPr id="148" name="Body Level One…"/>
          <p:cNvSpPr txBox="1">
            <a:spLocks noGrp="1"/>
          </p:cNvSpPr>
          <p:nvPr>
            <p:ph type="body" sz="quarter" idx="1"/>
          </p:nvPr>
        </p:nvSpPr>
        <p:spPr>
          <a:xfrm>
            <a:off x="685801" y="3505200"/>
            <a:ext cx="10131429" cy="838200"/>
          </a:xfrm>
          <a:prstGeom prst="rect">
            <a:avLst/>
          </a:prstGeom>
        </p:spPr>
        <p:txBody>
          <a:bodyPr anchor="b"/>
          <a:lstStyle>
            <a:lvl1pPr indent="-571500">
              <a:buClrTx/>
              <a:buSzTx/>
              <a:buFontTx/>
              <a:buNone/>
              <a:defRPr sz="2800"/>
            </a:lvl1pPr>
            <a:lvl2pPr marL="957262" indent="-500062">
              <a:buClrTx/>
              <a:buFontTx/>
              <a:defRPr sz="2800"/>
            </a:lvl2pPr>
            <a:lvl3pPr marL="1485900" indent="-571500">
              <a:buClrTx/>
              <a:buFontTx/>
              <a:defRPr sz="2800"/>
            </a:lvl3pPr>
            <a:lvl4pPr marL="1771650" indent="-400050">
              <a:buClrTx/>
              <a:buFontTx/>
              <a:defRPr sz="2800"/>
            </a:lvl4pPr>
            <a:lvl5pPr marL="2228850" indent="-400050">
              <a:buClrTx/>
              <a:buFontTx/>
              <a:defRPr sz="2800"/>
            </a:lvl5pPr>
          </a:lstStyle>
          <a:p>
            <a:r>
              <a:t>Body Level One</a:t>
            </a:r>
          </a:p>
          <a:p>
            <a:pPr lvl="1"/>
            <a:r>
              <a:t>Body Level Two</a:t>
            </a:r>
          </a:p>
          <a:p>
            <a:pPr lvl="2"/>
            <a:r>
              <a:t>Body Level Three</a:t>
            </a:r>
          </a:p>
          <a:p>
            <a:pPr lvl="3"/>
            <a:r>
              <a:t>Body Level Four</a:t>
            </a:r>
          </a:p>
          <a:p>
            <a:pPr lvl="4"/>
            <a:r>
              <a:t>Body Level Five</a:t>
            </a:r>
          </a:p>
        </p:txBody>
      </p:sp>
      <p:sp>
        <p:nvSpPr>
          <p:cNvPr id="149" name="Text Placeholder 2"/>
          <p:cNvSpPr>
            <a:spLocks noGrp="1"/>
          </p:cNvSpPr>
          <p:nvPr>
            <p:ph type="body" sz="quarter" idx="21"/>
          </p:nvPr>
        </p:nvSpPr>
        <p:spPr>
          <a:xfrm>
            <a:off x="685799" y="4343400"/>
            <a:ext cx="10131430" cy="1447800"/>
          </a:xfrm>
          <a:prstGeom prst="rect">
            <a:avLst/>
          </a:prstGeom>
        </p:spPr>
        <p:txBody>
          <a:bodyPr anchor="t"/>
          <a:lstStyle/>
          <a:p>
            <a:pPr marL="0" indent="0">
              <a:buClrTx/>
              <a:buSzTx/>
              <a:buFontTx/>
              <a:buNone/>
            </a:pPr>
            <a:endParaRP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xfrm>
            <a:off x="685801" y="2142066"/>
            <a:ext cx="10131426" cy="364913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685800" y="3308580"/>
            <a:ext cx="10131428" cy="1468801"/>
          </a:xfrm>
          <a:prstGeom prst="rect">
            <a:avLst/>
          </a:prstGeom>
        </p:spPr>
        <p:txBody>
          <a:bodyPr anchor="b"/>
          <a:lstStyle>
            <a:lvl1pPr>
              <a:defRPr sz="4000"/>
            </a:lvl1pPr>
          </a:lstStyle>
          <a:p>
            <a:r>
              <a:t>Title Text</a:t>
            </a:r>
          </a:p>
        </p:txBody>
      </p:sp>
      <p:sp>
        <p:nvSpPr>
          <p:cNvPr id="32" name="Body Level One…"/>
          <p:cNvSpPr txBox="1">
            <a:spLocks noGrp="1"/>
          </p:cNvSpPr>
          <p:nvPr>
            <p:ph type="body" sz="quarter" idx="1"/>
          </p:nvPr>
        </p:nvSpPr>
        <p:spPr>
          <a:xfrm>
            <a:off x="685798" y="4777380"/>
            <a:ext cx="10131430" cy="860401"/>
          </a:xfrm>
          <a:prstGeom prst="rect">
            <a:avLst/>
          </a:prstGeom>
        </p:spPr>
        <p:txBody>
          <a:bodyPr anchor="t"/>
          <a:lstStyle>
            <a:lvl1pPr marL="0" indent="0">
              <a:buClrTx/>
              <a:buSzTx/>
              <a:buFontTx/>
              <a:buNone/>
              <a:defRPr sz="2000" cap="all"/>
            </a:lvl1pPr>
            <a:lvl2pPr marL="0" indent="457200">
              <a:buClrTx/>
              <a:buSzTx/>
              <a:buFontTx/>
              <a:buNone/>
              <a:defRPr sz="2000" cap="all"/>
            </a:lvl2pPr>
            <a:lvl3pPr marL="0" indent="914400">
              <a:buClrTx/>
              <a:buSzTx/>
              <a:buFontTx/>
              <a:buNone/>
              <a:defRPr sz="2000" cap="all"/>
            </a:lvl3pPr>
            <a:lvl4pPr marL="0" indent="1371600">
              <a:buClrTx/>
              <a:buSzTx/>
              <a:buFontTx/>
              <a:buNone/>
              <a:defRPr sz="2000" cap="all"/>
            </a:lvl4pPr>
            <a:lvl5pPr marL="0" indent="1828800">
              <a:buClrTx/>
              <a:buSzTx/>
              <a:buFontTx/>
              <a:buNone/>
              <a:defRPr sz="2000" cap="all"/>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sz="half" idx="1"/>
          </p:nvPr>
        </p:nvSpPr>
        <p:spPr>
          <a:xfrm>
            <a:off x="685801" y="2142066"/>
            <a:ext cx="4995335" cy="364913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Body Level One…"/>
          <p:cNvSpPr txBox="1">
            <a:spLocks noGrp="1"/>
          </p:cNvSpPr>
          <p:nvPr>
            <p:ph type="body" sz="quarter" idx="1"/>
          </p:nvPr>
        </p:nvSpPr>
        <p:spPr>
          <a:xfrm>
            <a:off x="973670" y="2218266"/>
            <a:ext cx="4709055" cy="576263"/>
          </a:xfrm>
          <a:prstGeom prst="rect">
            <a:avLst/>
          </a:prstGeom>
        </p:spPr>
        <p:txBody>
          <a:bodyPr anchor="b"/>
          <a:lstStyle>
            <a:lvl1pPr marL="0" indent="0">
              <a:buClrTx/>
              <a:buSzTx/>
              <a:buFontTx/>
              <a:buNone/>
              <a:defRPr sz="2800"/>
            </a:lvl1pPr>
            <a:lvl2pPr marL="0" indent="457200">
              <a:buClrTx/>
              <a:buSzTx/>
              <a:buFontTx/>
              <a:buNone/>
              <a:defRPr sz="2800"/>
            </a:lvl2pPr>
            <a:lvl3pPr marL="0" indent="914400">
              <a:buClrTx/>
              <a:buSzTx/>
              <a:buFontTx/>
              <a:buNone/>
              <a:defRPr sz="2800"/>
            </a:lvl3pPr>
            <a:lvl4pPr marL="0" indent="1371600">
              <a:buClrTx/>
              <a:buSzTx/>
              <a:buFontTx/>
              <a:buNone/>
              <a:defRPr sz="2800"/>
            </a:lvl4pPr>
            <a:lvl5pPr marL="0" indent="1828800">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51" name="Text Placeholder 4"/>
          <p:cNvSpPr>
            <a:spLocks noGrp="1"/>
          </p:cNvSpPr>
          <p:nvPr>
            <p:ph type="body" sz="quarter" idx="21"/>
          </p:nvPr>
        </p:nvSpPr>
        <p:spPr>
          <a:xfrm>
            <a:off x="6096003" y="2226734"/>
            <a:ext cx="4722814" cy="576263"/>
          </a:xfrm>
          <a:prstGeom prst="rect">
            <a:avLst/>
          </a:prstGeom>
        </p:spPr>
        <p:txBody>
          <a:bodyPr anchor="b"/>
          <a:lstStyle/>
          <a:p>
            <a:pPr marL="0" indent="0">
              <a:buClrTx/>
              <a:buSzTx/>
              <a:buFontTx/>
              <a:buNone/>
              <a:defRPr sz="2800"/>
            </a:pPr>
            <a:endParaRP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67" name="Picture 4" descr="Picture 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85800" y="2074333"/>
            <a:ext cx="3680886" cy="1371601"/>
          </a:xfrm>
          <a:prstGeom prst="rect">
            <a:avLst/>
          </a:prstGeom>
        </p:spPr>
        <p:txBody>
          <a:bodyPr anchor="b"/>
          <a:lstStyle>
            <a:lvl1pPr>
              <a:defRPr sz="2400"/>
            </a:lvl1pPr>
          </a:lstStyle>
          <a:p>
            <a:r>
              <a:t>Title Text</a:t>
            </a:r>
          </a:p>
        </p:txBody>
      </p:sp>
      <p:sp>
        <p:nvSpPr>
          <p:cNvPr id="76" name="Body Level One…"/>
          <p:cNvSpPr txBox="1">
            <a:spLocks noGrp="1"/>
          </p:cNvSpPr>
          <p:nvPr>
            <p:ph type="body" sz="half" idx="1"/>
          </p:nvPr>
        </p:nvSpPr>
        <p:spPr>
          <a:xfrm>
            <a:off x="4648201" y="609601"/>
            <a:ext cx="6169027" cy="5181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quarter" idx="21"/>
          </p:nvPr>
        </p:nvSpPr>
        <p:spPr>
          <a:xfrm>
            <a:off x="685799" y="3445933"/>
            <a:ext cx="3680887" cy="1828801"/>
          </a:xfrm>
          <a:prstGeom prst="rect">
            <a:avLst/>
          </a:prstGeom>
        </p:spPr>
        <p:txBody>
          <a:bodyPr anchor="t"/>
          <a:lstStyle/>
          <a:p>
            <a:pPr marL="0" indent="0">
              <a:buClrTx/>
              <a:buSzTx/>
              <a:buFontTx/>
              <a:buNone/>
              <a:defRPr sz="16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685800" y="1600200"/>
            <a:ext cx="6164654" cy="1371600"/>
          </a:xfrm>
          <a:prstGeom prst="rect">
            <a:avLst/>
          </a:prstGeom>
        </p:spPr>
        <p:txBody>
          <a:bodyPr anchor="b"/>
          <a:lstStyle>
            <a:lvl1pPr>
              <a:defRPr sz="2800"/>
            </a:lvl1pPr>
          </a:lstStyle>
          <a:p>
            <a:r>
              <a:t>Title Text</a:t>
            </a:r>
          </a:p>
        </p:txBody>
      </p:sp>
      <p:sp>
        <p:nvSpPr>
          <p:cNvPr id="86" name="Picture Placeholder 2"/>
          <p:cNvSpPr>
            <a:spLocks noGrp="1"/>
          </p:cNvSpPr>
          <p:nvPr>
            <p:ph type="pic" sz="quarter" idx="21"/>
          </p:nvPr>
        </p:nvSpPr>
        <p:spPr>
          <a:xfrm>
            <a:off x="7536253" y="914400"/>
            <a:ext cx="3280975" cy="4572000"/>
          </a:xfrm>
          <a:prstGeom prst="rect">
            <a:avLst/>
          </a:prstGeom>
          <a:ln w="50800" cap="sq">
            <a:solidFill>
              <a:srgbClr val="FFFFFF">
                <a:alpha val="50000"/>
              </a:srgbClr>
            </a:solidFill>
            <a:miter lim="800000"/>
          </a:ln>
          <a:effectLst>
            <a:outerShdw blurRad="254000" rotWithShape="0">
              <a:srgbClr val="000000">
                <a:alpha val="43000"/>
              </a:srgbClr>
            </a:outerShdw>
          </a:effectLst>
        </p:spPr>
        <p:txBody>
          <a:bodyPr lIns="91439" rIns="91439" anchor="t">
            <a:noAutofit/>
          </a:bodyPr>
          <a:lstStyle/>
          <a:p>
            <a:endParaRPr/>
          </a:p>
        </p:txBody>
      </p:sp>
      <p:sp>
        <p:nvSpPr>
          <p:cNvPr id="87" name="Body Level One…"/>
          <p:cNvSpPr txBox="1">
            <a:spLocks noGrp="1"/>
          </p:cNvSpPr>
          <p:nvPr>
            <p:ph type="body" sz="quarter" idx="1"/>
          </p:nvPr>
        </p:nvSpPr>
        <p:spPr>
          <a:xfrm>
            <a:off x="685800" y="2971800"/>
            <a:ext cx="6164654" cy="1828800"/>
          </a:xfrm>
          <a:prstGeom prst="rect">
            <a:avLst/>
          </a:prstGeom>
        </p:spPr>
        <p:txBody>
          <a:bodyPr anchor="t"/>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pic>
        <p:nvPicPr>
          <p:cNvPr id="2" name="Picture 5" descr="Picture 5"/>
          <p:cNvPicPr>
            <a:picLocks noChangeAspect="1"/>
          </p:cNvPicPr>
          <p:nvPr/>
        </p:nvPicPr>
        <p:blipFill>
          <a:blip r:embed="rId18">
            <a:extLst/>
          </a:blip>
          <a:stretch>
            <a:fillRect/>
          </a:stretch>
        </p:blipFill>
        <p:spPr>
          <a:xfrm>
            <a:off x="0" y="0"/>
            <a:ext cx="12188825" cy="6856215"/>
          </a:xfrm>
          <a:prstGeom prst="rect">
            <a:avLst/>
          </a:prstGeom>
          <a:ln w="12700">
            <a:miter lim="400000"/>
          </a:ln>
        </p:spPr>
      </p:pic>
      <p:sp>
        <p:nvSpPr>
          <p:cNvPr id="3" name="Title Text"/>
          <p:cNvSpPr txBox="1">
            <a:spLocks noGrp="1"/>
          </p:cNvSpPr>
          <p:nvPr>
            <p:ph type="title"/>
          </p:nvPr>
        </p:nvSpPr>
        <p:spPr>
          <a:xfrm>
            <a:off x="685801" y="609600"/>
            <a:ext cx="10131426" cy="1456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0579886" y="5943917"/>
            <a:ext cx="237342" cy="231141"/>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1pPr>
      <a:lvl2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2pPr>
      <a:lvl3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3pPr>
      <a:lvl4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4pPr>
      <a:lvl5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5pPr>
      <a:lvl6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6pPr>
      <a:lvl7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7pPr>
      <a:lvl8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8pPr>
      <a:lvl9pPr marL="0" marR="0" indent="0" algn="l" defTabSz="457200" rtl="0" latinLnBrk="0">
        <a:lnSpc>
          <a:spcPct val="100000"/>
        </a:lnSpc>
        <a:spcBef>
          <a:spcPts val="0"/>
        </a:spcBef>
        <a:spcAft>
          <a:spcPts val="0"/>
        </a:spcAft>
        <a:buClrTx/>
        <a:buSzTx/>
        <a:buFontTx/>
        <a:buNone/>
        <a:tabLst/>
        <a:defRPr sz="3600" b="0" i="0" u="none" strike="noStrike" cap="all" spc="0" baseline="0">
          <a:solidFill>
            <a:srgbClr val="FFFFFF"/>
          </a:solidFill>
          <a:uFillTx/>
          <a:latin typeface="Calibri Light"/>
          <a:ea typeface="Calibri Light"/>
          <a:cs typeface="Calibri Light"/>
          <a:sym typeface="Calibri Light"/>
        </a:defRPr>
      </a:lvl9pPr>
    </p:titleStyle>
    <p:bodyStyle>
      <a:lvl1pPr marL="285750" marR="0" indent="-285750"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1pPr>
      <a:lvl2pPr marL="778668" marR="0" indent="-321468"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2pPr>
      <a:lvl3pPr marL="1281792" marR="0" indent="-367392"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3pPr>
      <a:lvl4pPr marL="1628775" marR="0" indent="-257175"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4pPr>
      <a:lvl5pPr marL="2085975" marR="0" indent="-257175"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5pPr>
      <a:lvl6pPr marL="2628900" marR="0" indent="-342900"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6pPr>
      <a:lvl7pPr marL="3086100" marR="0" indent="-342900"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7pPr>
      <a:lvl8pPr marL="3543300" marR="0" indent="-342900"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8pPr>
      <a:lvl9pPr marL="4000500" marR="0" indent="-342900" algn="l" defTabSz="457200" rtl="0" latinLnBrk="0">
        <a:lnSpc>
          <a:spcPct val="100000"/>
        </a:lnSpc>
        <a:spcBef>
          <a:spcPts val="1000"/>
        </a:spcBef>
        <a:spcAft>
          <a:spcPts val="0"/>
        </a:spcAft>
        <a:buClr>
          <a:srgbClr val="FFFFFF"/>
        </a:buClr>
        <a:buSzPct val="100000"/>
        <a:buFont typeface="Arial"/>
        <a:buChar char="•"/>
        <a:tabLst/>
        <a:defRPr sz="1800" b="0" i="0" u="none" strike="noStrike" cap="none" spc="0" baseline="0">
          <a:solidFill>
            <a:srgbClr val="FFFFFF"/>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Box 1"/>
          <p:cNvSpPr txBox="1"/>
          <p:nvPr/>
        </p:nvSpPr>
        <p:spPr>
          <a:xfrm>
            <a:off x="45720" y="402335"/>
            <a:ext cx="9875520" cy="291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8000">
                <a:solidFill>
                  <a:srgbClr val="EE9791"/>
                </a:solidFill>
                <a:latin typeface="Comic Sans MS"/>
                <a:ea typeface="Comic Sans MS"/>
                <a:cs typeface="Comic Sans MS"/>
                <a:sym typeface="Comic Sans MS"/>
              </a:defRPr>
            </a:pPr>
            <a:r>
              <a:t>Machine Learning</a:t>
            </a:r>
            <a:r>
              <a:rPr>
                <a:solidFill>
                  <a:srgbClr val="FFFF00"/>
                </a:solidFill>
              </a:rPr>
              <a:t> Project </a:t>
            </a:r>
          </a:p>
        </p:txBody>
      </p:sp>
      <p:sp>
        <p:nvSpPr>
          <p:cNvPr id="160" name="TextBox 2"/>
          <p:cNvSpPr txBox="1"/>
          <p:nvPr/>
        </p:nvSpPr>
        <p:spPr>
          <a:xfrm>
            <a:off x="1581912" y="4462271"/>
            <a:ext cx="8119872" cy="232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BC483"/>
                </a:solidFill>
                <a:latin typeface="Comic Sans MS"/>
                <a:ea typeface="Comic Sans MS"/>
                <a:cs typeface="Comic Sans MS"/>
                <a:sym typeface="Comic Sans MS"/>
              </a:defRPr>
            </a:pPr>
            <a:r>
              <a:t>Members: </a:t>
            </a:r>
            <a:endParaRPr>
              <a:solidFill>
                <a:srgbClr val="FFFFFF"/>
              </a:solidFill>
            </a:endParaRPr>
          </a:p>
          <a:p>
            <a:pPr marL="514350" indent="-514350">
              <a:buSzPct val="100000"/>
              <a:buAutoNum type="arabicPeriod"/>
              <a:defRPr sz="3200">
                <a:solidFill>
                  <a:srgbClr val="FFFFFF"/>
                </a:solidFill>
                <a:latin typeface="Comic Sans MS"/>
                <a:ea typeface="Comic Sans MS"/>
                <a:cs typeface="Comic Sans MS"/>
                <a:sym typeface="Comic Sans MS"/>
              </a:defRPr>
            </a:pPr>
            <a:r>
              <a:t>Rishabh Bafna (MT20118)  </a:t>
            </a:r>
          </a:p>
          <a:p>
            <a:pPr marL="514350" indent="-514350">
              <a:buSzPct val="100000"/>
              <a:buAutoNum type="arabicPeriod"/>
              <a:defRPr sz="3200">
                <a:solidFill>
                  <a:srgbClr val="FFFFFF"/>
                </a:solidFill>
                <a:latin typeface="Comic Sans MS"/>
                <a:ea typeface="Comic Sans MS"/>
                <a:cs typeface="Comic Sans MS"/>
                <a:sym typeface="Comic Sans MS"/>
              </a:defRPr>
            </a:pPr>
            <a:r>
              <a:t>Vandana Sharma (MT20106)</a:t>
            </a:r>
          </a:p>
          <a:p>
            <a:pPr marL="514350" indent="-514350">
              <a:buSzPct val="100000"/>
              <a:buAutoNum type="arabicPeriod"/>
              <a:defRPr sz="3200">
                <a:solidFill>
                  <a:srgbClr val="FFFFFF"/>
                </a:solidFill>
                <a:latin typeface="Comic Sans MS"/>
                <a:ea typeface="Comic Sans MS"/>
                <a:cs typeface="Comic Sans MS"/>
                <a:sym typeface="Comic Sans MS"/>
              </a:defRPr>
            </a:pPr>
            <a:r>
              <a:t>Chetan Sharaf (MT20109)</a:t>
            </a:r>
          </a:p>
        </p:txBody>
      </p:sp>
      <p:sp>
        <p:nvSpPr>
          <p:cNvPr id="161" name="Rectangle 3"/>
          <p:cNvSpPr txBox="1"/>
          <p:nvPr/>
        </p:nvSpPr>
        <p:spPr>
          <a:xfrm>
            <a:off x="460247" y="3030004"/>
            <a:ext cx="10265666" cy="1082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00B0F0"/>
                </a:solidFill>
                <a:latin typeface="Comic Sans MS"/>
                <a:ea typeface="Comic Sans MS"/>
                <a:cs typeface="Comic Sans MS"/>
                <a:sym typeface="Comic Sans MS"/>
              </a:defRPr>
            </a:lvl1pPr>
          </a:lstStyle>
          <a:p>
            <a:r>
              <a:t>Under the guidance of ‘Prof. Tanmay Chakraborty’, Teaching Fellow ‘Chhavi Mam’  and Teaching Assistant ‘Nirav Sir’.</a:t>
            </a:r>
          </a:p>
        </p:txBody>
      </p:sp>
      <p:pic>
        <p:nvPicPr>
          <p:cNvPr id="162" name="Picture 4" descr="Picture 4"/>
          <p:cNvPicPr>
            <a:picLocks noChangeAspect="1"/>
          </p:cNvPicPr>
          <p:nvPr/>
        </p:nvPicPr>
        <p:blipFill>
          <a:blip r:embed="rId2">
            <a:extLst/>
          </a:blip>
          <a:stretch>
            <a:fillRect/>
          </a:stretch>
        </p:blipFill>
        <p:spPr>
          <a:xfrm>
            <a:off x="7835251" y="4057234"/>
            <a:ext cx="4356749" cy="280076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191" name="WhatsApp Image 2020-10-31 at 5.23.09 AM.jpeg" descr="WhatsApp Image 2020-10-31 at 5.23.09 AM.jpeg"/>
          <p:cNvPicPr>
            <a:picLocks noChangeAspect="1"/>
          </p:cNvPicPr>
          <p:nvPr/>
        </p:nvPicPr>
        <p:blipFill>
          <a:blip r:embed="rId3">
            <a:extLst/>
          </a:blip>
          <a:stretch>
            <a:fillRect/>
          </a:stretch>
        </p:blipFill>
        <p:spPr>
          <a:xfrm>
            <a:off x="1942857" y="1600588"/>
            <a:ext cx="7468521" cy="4856740"/>
          </a:xfrm>
          <a:prstGeom prst="rect">
            <a:avLst/>
          </a:prstGeom>
          <a:ln w="12700">
            <a:miter lim="400000"/>
          </a:ln>
        </p:spPr>
      </p:pic>
      <p:sp>
        <p:nvSpPr>
          <p:cNvPr id="192" name="AFTER OVER SAMPLING"/>
          <p:cNvSpPr txBox="1"/>
          <p:nvPr/>
        </p:nvSpPr>
        <p:spPr>
          <a:xfrm>
            <a:off x="2969530" y="655692"/>
            <a:ext cx="5415174" cy="61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a:defRPr sz="3500"/>
            </a:pPr>
            <a:r>
              <a:t>AFTER OVER SAMPLING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195" name="Picture 2" descr="Picture 2"/>
          <p:cNvPicPr>
            <a:picLocks noChangeAspect="1"/>
          </p:cNvPicPr>
          <p:nvPr/>
        </p:nvPicPr>
        <p:blipFill>
          <a:blip r:embed="rId3">
            <a:extLst/>
          </a:blip>
          <a:stretch>
            <a:fillRect/>
          </a:stretch>
        </p:blipFill>
        <p:spPr>
          <a:xfrm>
            <a:off x="1957542" y="325156"/>
            <a:ext cx="8276916" cy="620768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198" name="Picture 2" descr="Picture 2"/>
          <p:cNvPicPr>
            <a:picLocks noChangeAspect="1"/>
          </p:cNvPicPr>
          <p:nvPr/>
        </p:nvPicPr>
        <p:blipFill>
          <a:blip r:embed="rId3">
            <a:extLst/>
          </a:blip>
          <a:stretch>
            <a:fillRect/>
          </a:stretch>
        </p:blipFill>
        <p:spPr>
          <a:xfrm>
            <a:off x="1957542" y="325156"/>
            <a:ext cx="8276916" cy="620768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01" name="Picture 2" descr="Picture 2"/>
          <p:cNvPicPr>
            <a:picLocks noChangeAspect="1"/>
          </p:cNvPicPr>
          <p:nvPr/>
        </p:nvPicPr>
        <p:blipFill>
          <a:blip r:embed="rId3">
            <a:extLst/>
          </a:blip>
          <a:stretch>
            <a:fillRect/>
          </a:stretch>
        </p:blipFill>
        <p:spPr>
          <a:xfrm>
            <a:off x="2071865" y="325156"/>
            <a:ext cx="8048270" cy="620768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04" name="Picture 3" descr="Picture 3"/>
          <p:cNvPicPr>
            <a:picLocks noChangeAspect="1"/>
          </p:cNvPicPr>
          <p:nvPr/>
        </p:nvPicPr>
        <p:blipFill>
          <a:blip r:embed="rId3">
            <a:extLst/>
          </a:blip>
          <a:stretch>
            <a:fillRect/>
          </a:stretch>
        </p:blipFill>
        <p:spPr>
          <a:xfrm>
            <a:off x="2004571" y="360427"/>
            <a:ext cx="8182858" cy="613714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07" name="Picture 2" descr="Picture 2"/>
          <p:cNvPicPr>
            <a:picLocks noChangeAspect="1"/>
          </p:cNvPicPr>
          <p:nvPr/>
        </p:nvPicPr>
        <p:blipFill>
          <a:blip r:embed="rId3">
            <a:extLst/>
          </a:blip>
          <a:stretch>
            <a:fillRect/>
          </a:stretch>
        </p:blipFill>
        <p:spPr>
          <a:xfrm>
            <a:off x="2014703" y="130810"/>
            <a:ext cx="8162593" cy="659638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10" name="Picture 2" descr="Picture 2"/>
          <p:cNvPicPr>
            <a:picLocks noChangeAspect="1"/>
          </p:cNvPicPr>
          <p:nvPr/>
        </p:nvPicPr>
        <p:blipFill>
          <a:blip r:embed="rId3">
            <a:extLst/>
          </a:blip>
          <a:stretch>
            <a:fillRect/>
          </a:stretch>
        </p:blipFill>
        <p:spPr>
          <a:xfrm>
            <a:off x="2014703" y="130810"/>
            <a:ext cx="8162593" cy="659638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13" name="Picture 2" descr="Picture 2"/>
          <p:cNvPicPr>
            <a:picLocks noChangeAspect="1"/>
          </p:cNvPicPr>
          <p:nvPr/>
        </p:nvPicPr>
        <p:blipFill>
          <a:blip r:embed="rId3">
            <a:extLst/>
          </a:blip>
          <a:stretch>
            <a:fillRect/>
          </a:stretch>
        </p:blipFill>
        <p:spPr>
          <a:xfrm>
            <a:off x="2071865" y="130810"/>
            <a:ext cx="8048270" cy="659638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16" name="Picture 3" descr="Picture 3"/>
          <p:cNvPicPr>
            <a:picLocks noChangeAspect="1"/>
          </p:cNvPicPr>
          <p:nvPr/>
        </p:nvPicPr>
        <p:blipFill>
          <a:blip r:embed="rId3">
            <a:extLst/>
          </a:blip>
          <a:stretch>
            <a:fillRect/>
          </a:stretch>
        </p:blipFill>
        <p:spPr>
          <a:xfrm>
            <a:off x="2056000" y="280427"/>
            <a:ext cx="8080000" cy="629714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19" name="Picture 2" descr="Picture 2"/>
          <p:cNvPicPr>
            <a:picLocks noChangeAspect="1"/>
          </p:cNvPicPr>
          <p:nvPr/>
        </p:nvPicPr>
        <p:blipFill>
          <a:blip r:embed="rId3">
            <a:extLst/>
          </a:blip>
          <a:stretch>
            <a:fillRect/>
          </a:stretch>
        </p:blipFill>
        <p:spPr>
          <a:xfrm>
            <a:off x="2857500" y="0"/>
            <a:ext cx="6477000" cy="68580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Box 1"/>
          <p:cNvSpPr txBox="1"/>
          <p:nvPr/>
        </p:nvSpPr>
        <p:spPr>
          <a:xfrm>
            <a:off x="45720" y="402335"/>
            <a:ext cx="9875520" cy="291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8000">
                <a:solidFill>
                  <a:srgbClr val="EE9791"/>
                </a:solidFill>
                <a:latin typeface="Comic Sans MS"/>
                <a:ea typeface="Comic Sans MS"/>
                <a:cs typeface="Comic Sans MS"/>
                <a:sym typeface="Comic Sans MS"/>
              </a:defRPr>
            </a:pPr>
            <a:r>
              <a:t>Fake</a:t>
            </a:r>
            <a:r>
              <a:rPr>
                <a:solidFill>
                  <a:srgbClr val="FFFF00"/>
                </a:solidFill>
              </a:rPr>
              <a:t> Job Posting Detection </a:t>
            </a:r>
          </a:p>
        </p:txBody>
      </p:sp>
      <p:sp>
        <p:nvSpPr>
          <p:cNvPr id="165" name="TextBox 2"/>
          <p:cNvSpPr txBox="1"/>
          <p:nvPr/>
        </p:nvSpPr>
        <p:spPr>
          <a:xfrm>
            <a:off x="219456" y="3227832"/>
            <a:ext cx="10332720" cy="232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BC483"/>
                </a:solidFill>
                <a:latin typeface="Comic Sans MS"/>
                <a:ea typeface="Comic Sans MS"/>
                <a:cs typeface="Comic Sans MS"/>
                <a:sym typeface="Comic Sans MS"/>
              </a:defRPr>
            </a:pPr>
            <a:r>
              <a:t>Objective: </a:t>
            </a:r>
            <a:r>
              <a:rPr>
                <a:solidFill>
                  <a:srgbClr val="FFFFFF"/>
                </a:solidFill>
              </a:rPr>
              <a:t>Predicting whether the jobs are real or fake on the basis of a suitable model and extracting information from the given dataset, i.e., getting insights from the given dataset.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22" name="Picture 2" descr="Picture 2"/>
          <p:cNvPicPr>
            <a:picLocks noChangeAspect="1"/>
          </p:cNvPicPr>
          <p:nvPr/>
        </p:nvPicPr>
        <p:blipFill>
          <a:blip r:embed="rId3">
            <a:extLst/>
          </a:blip>
          <a:stretch>
            <a:fillRect/>
          </a:stretch>
        </p:blipFill>
        <p:spPr>
          <a:xfrm>
            <a:off x="2857500" y="0"/>
            <a:ext cx="6477000" cy="68580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25" name="Picture 2" descr="Picture 2"/>
          <p:cNvPicPr>
            <a:picLocks noChangeAspect="1"/>
          </p:cNvPicPr>
          <p:nvPr/>
        </p:nvPicPr>
        <p:blipFill>
          <a:blip r:embed="rId3">
            <a:extLst/>
          </a:blip>
          <a:stretch>
            <a:fillRect/>
          </a:stretch>
        </p:blipFill>
        <p:spPr>
          <a:xfrm>
            <a:off x="2902856" y="0"/>
            <a:ext cx="6386288" cy="68580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28" name="Picture 3" descr="Picture 3"/>
          <p:cNvPicPr>
            <a:picLocks noChangeAspect="1"/>
          </p:cNvPicPr>
          <p:nvPr/>
        </p:nvPicPr>
        <p:blipFill>
          <a:blip r:embed="rId3">
            <a:extLst/>
          </a:blip>
          <a:stretch>
            <a:fillRect/>
          </a:stretch>
        </p:blipFill>
        <p:spPr>
          <a:xfrm>
            <a:off x="2770481" y="0"/>
            <a:ext cx="6651037" cy="685800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31"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34"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37" name="Picture 3" descr="Picture 3"/>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40" name="Picture 2" descr="Picture 2"/>
          <p:cNvPicPr>
            <a:picLocks noChangeAspect="1"/>
          </p:cNvPicPr>
          <p:nvPr/>
        </p:nvPicPr>
        <p:blipFill>
          <a:blip r:embed="rId3">
            <a:extLst/>
          </a:blip>
          <a:stretch>
            <a:fillRect/>
          </a:stretch>
        </p:blipFill>
        <p:spPr>
          <a:xfrm>
            <a:off x="477293" y="0"/>
            <a:ext cx="11237415" cy="68580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43" name="Picture 2" descr="Picture 2"/>
          <p:cNvPicPr>
            <a:picLocks noChangeAspect="1"/>
          </p:cNvPicPr>
          <p:nvPr/>
        </p:nvPicPr>
        <p:blipFill>
          <a:blip r:embed="rId3">
            <a:extLst/>
          </a:blip>
          <a:stretch>
            <a:fillRect/>
          </a:stretch>
        </p:blipFill>
        <p:spPr>
          <a:xfrm>
            <a:off x="668958" y="0"/>
            <a:ext cx="10854084" cy="685800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46" name="Picture 2" descr="Picture 2"/>
          <p:cNvPicPr>
            <a:picLocks noChangeAspect="1"/>
          </p:cNvPicPr>
          <p:nvPr/>
        </p:nvPicPr>
        <p:blipFill>
          <a:blip r:embed="rId3">
            <a:extLst/>
          </a:blip>
          <a:stretch>
            <a:fillRect/>
          </a:stretch>
        </p:blipFill>
        <p:spPr>
          <a:xfrm>
            <a:off x="668958" y="0"/>
            <a:ext cx="10854084" cy="68580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49" name="Picture 2" descr="Picture 2"/>
          <p:cNvPicPr>
            <a:picLocks noChangeAspect="1"/>
          </p:cNvPicPr>
          <p:nvPr/>
        </p:nvPicPr>
        <p:blipFill>
          <a:blip r:embed="rId3">
            <a:extLst/>
          </a:blip>
          <a:stretch>
            <a:fillRect/>
          </a:stretch>
        </p:blipFill>
        <p:spPr>
          <a:xfrm>
            <a:off x="721955" y="0"/>
            <a:ext cx="10748089" cy="68580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1"/>
          <p:cNvSpPr txBox="1"/>
          <p:nvPr/>
        </p:nvSpPr>
        <p:spPr>
          <a:xfrm>
            <a:off x="716279" y="561124"/>
            <a:ext cx="8820914" cy="583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a:solidFill>
                  <a:srgbClr val="EBC483"/>
                </a:solidFill>
                <a:latin typeface="Comic Sans MS"/>
                <a:ea typeface="Comic Sans MS"/>
                <a:cs typeface="Comic Sans MS"/>
                <a:sym typeface="Comic Sans MS"/>
              </a:defRPr>
            </a:pPr>
            <a:r>
              <a:t>Motive: </a:t>
            </a:r>
            <a:r>
              <a:rPr sz="3200">
                <a:solidFill>
                  <a:srgbClr val="FFFFFF"/>
                </a:solidFill>
              </a:rPr>
              <a:t>Now-a-days, there are a lot of job scams because of unemployment. There are a lot of websites which connect recruiter to a suitable candidate. Sometimes, fake recruiters post a job posting on the job portal with a motive to get money.</a:t>
            </a:r>
            <a:endParaRPr>
              <a:solidFill>
                <a:srgbClr val="FFFFFF"/>
              </a:solidFill>
            </a:endParaRPr>
          </a:p>
          <a:p>
            <a:pPr>
              <a:defRPr sz="3200">
                <a:solidFill>
                  <a:srgbClr val="FFFFFF"/>
                </a:solidFill>
                <a:latin typeface="Comic Sans MS"/>
                <a:ea typeface="Comic Sans MS"/>
                <a:cs typeface="Comic Sans MS"/>
                <a:sym typeface="Comic Sans MS"/>
              </a:defRPr>
            </a:pPr>
            <a:r>
              <a:t>This problems occurs with many job portals. Later, people shift to a new job portal in search of real job but the fake recruiters join this portal as well.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252" name="Picture 3" descr="Picture 3"/>
          <p:cNvPicPr>
            <a:picLocks noChangeAspect="1"/>
          </p:cNvPicPr>
          <p:nvPr/>
        </p:nvPicPr>
        <p:blipFill>
          <a:blip r:embed="rId3">
            <a:extLst/>
          </a:blip>
          <a:stretch>
            <a:fillRect/>
          </a:stretch>
        </p:blipFill>
        <p:spPr>
          <a:xfrm>
            <a:off x="453131" y="0"/>
            <a:ext cx="11285739" cy="68580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1"/>
          <p:cNvSpPr txBox="1"/>
          <p:nvPr/>
        </p:nvSpPr>
        <p:spPr>
          <a:xfrm>
            <a:off x="347471" y="932688"/>
            <a:ext cx="10021826" cy="396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a:solidFill>
                  <a:srgbClr val="FFC000"/>
                </a:solidFill>
                <a:latin typeface="Comic Sans MS"/>
                <a:ea typeface="Comic Sans MS"/>
                <a:cs typeface="Comic Sans MS"/>
                <a:sym typeface="Comic Sans MS"/>
              </a:defRPr>
            </a:lvl1pPr>
          </a:lstStyle>
          <a:p>
            <a:r>
              <a:t>Let us see the word frequency of the text of Original DataFrame, Real Jobs DataFrame, and Fake Jobs DataFrame respectively through some interesting images.</a:t>
            </a:r>
          </a:p>
        </p:txBody>
      </p:sp>
      <p:sp>
        <p:nvSpPr>
          <p:cNvPr id="255" name="Right Arrow 4"/>
          <p:cNvSpPr/>
          <p:nvPr/>
        </p:nvSpPr>
        <p:spPr>
          <a:xfrm>
            <a:off x="2843783" y="4769715"/>
            <a:ext cx="3959354" cy="868681"/>
          </a:xfrm>
          <a:prstGeom prst="rightArrow">
            <a:avLst>
              <a:gd name="adj1" fmla="val 50000"/>
              <a:gd name="adj2" fmla="val 50000"/>
            </a:avLst>
          </a:prstGeom>
          <a:solidFill>
            <a:schemeClr val="accent3"/>
          </a:solidFill>
          <a:ln w="19050" cap="rnd">
            <a:solidFill>
              <a:srgbClr val="33826F"/>
            </a:solidFill>
          </a:ln>
        </p:spPr>
        <p:txBody>
          <a:bodyPr lIns="45719" rIns="45719" anchor="ctr"/>
          <a:lstStyle/>
          <a:p>
            <a:pPr algn="ctr">
              <a:defRPr>
                <a:solidFill>
                  <a:srgbClr val="FFFFFF"/>
                </a:solidFill>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8" name="Picture 2" descr="Picture 2"/>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59" name="Rectangle 5"/>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Original DataFrame Words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2" name="Picture 4" descr="Picture 4"/>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63" name="Rectangle 5"/>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Real Jobs DataFrame Words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Picture 5" descr="Picture 5"/>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67" name="Rectangle 6"/>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Fake Jobs DataFrame Words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Box 1"/>
          <p:cNvSpPr txBox="1"/>
          <p:nvPr/>
        </p:nvSpPr>
        <p:spPr>
          <a:xfrm>
            <a:off x="384047" y="1527047"/>
            <a:ext cx="10021826" cy="319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a:solidFill>
                  <a:srgbClr val="FFC000"/>
                </a:solidFill>
                <a:latin typeface="Comic Sans MS"/>
                <a:ea typeface="Comic Sans MS"/>
                <a:cs typeface="Comic Sans MS"/>
                <a:sym typeface="Comic Sans MS"/>
              </a:defRPr>
            </a:lvl1pPr>
          </a:lstStyle>
          <a:p>
            <a:r>
              <a:t>Let us see the word frequency after doing some modifications like removing stop words, making the words in lower case, etc.</a:t>
            </a:r>
          </a:p>
        </p:txBody>
      </p:sp>
      <p:sp>
        <p:nvSpPr>
          <p:cNvPr id="270" name="Right Arrow 2"/>
          <p:cNvSpPr/>
          <p:nvPr/>
        </p:nvSpPr>
        <p:spPr>
          <a:xfrm>
            <a:off x="2624327" y="4623410"/>
            <a:ext cx="3959354" cy="868681"/>
          </a:xfrm>
          <a:prstGeom prst="rightArrow">
            <a:avLst>
              <a:gd name="adj1" fmla="val 50000"/>
              <a:gd name="adj2" fmla="val 50000"/>
            </a:avLst>
          </a:prstGeom>
          <a:solidFill>
            <a:schemeClr val="accent3"/>
          </a:solidFill>
          <a:ln w="19050" cap="rnd">
            <a:solidFill>
              <a:srgbClr val="33826F"/>
            </a:solidFill>
          </a:ln>
        </p:spPr>
        <p:txBody>
          <a:bodyPr lIns="45719" rIns="45719" anchor="ctr"/>
          <a:lstStyle/>
          <a:p>
            <a:pPr algn="ctr">
              <a:defRPr>
                <a:solidFill>
                  <a:srgbClr val="FFFFFF"/>
                </a:solidFill>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3" name="Picture 1" descr="Picture 1"/>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74" name="Rectangle 4"/>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Original DataFrame Words after Modifications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7" name="Picture 1" descr="Picture 1"/>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78" name="Rectangle 4"/>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Real Jobs DataFrame Words after Modifications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81" name="Picture 1" descr="Picture 1"/>
          <p:cNvPicPr>
            <a:picLocks noChangeAspect="1"/>
          </p:cNvPicPr>
          <p:nvPr/>
        </p:nvPicPr>
        <p:blipFill>
          <a:blip r:embed="rId3">
            <a:extLst/>
          </a:blip>
          <a:stretch>
            <a:fillRect/>
          </a:stretch>
        </p:blipFill>
        <p:spPr>
          <a:xfrm>
            <a:off x="0" y="673349"/>
            <a:ext cx="12192000" cy="6184651"/>
          </a:xfrm>
          <a:prstGeom prst="rect">
            <a:avLst/>
          </a:prstGeom>
          <a:ln w="12700">
            <a:miter lim="400000"/>
          </a:ln>
        </p:spPr>
      </p:pic>
      <p:sp>
        <p:nvSpPr>
          <p:cNvPr id="282" name="Rectangle 4"/>
          <p:cNvSpPr txBox="1"/>
          <p:nvPr/>
        </p:nvSpPr>
        <p:spPr>
          <a:xfrm>
            <a:off x="45719" y="150129"/>
            <a:ext cx="12100562"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a:solidFill>
                  <a:srgbClr val="C00000"/>
                </a:solidFill>
                <a:latin typeface="Comic Sans MS"/>
                <a:ea typeface="Comic Sans MS"/>
                <a:cs typeface="Comic Sans MS"/>
                <a:sym typeface="Comic Sans MS"/>
              </a:defRPr>
            </a:lvl1pPr>
          </a:lstStyle>
          <a:p>
            <a:r>
              <a:t>Fake Jobs DataFrame Words after Modifications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Box 1"/>
          <p:cNvSpPr txBox="1"/>
          <p:nvPr/>
        </p:nvSpPr>
        <p:spPr>
          <a:xfrm>
            <a:off x="704088" y="1161288"/>
            <a:ext cx="9098280"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Tokenization: </a:t>
            </a:r>
            <a:endParaRPr>
              <a:solidFill>
                <a:srgbClr val="FFFFFF"/>
              </a:solidFill>
            </a:endParaRPr>
          </a:p>
          <a:p>
            <a:pPr>
              <a:defRPr sz="3200">
                <a:solidFill>
                  <a:srgbClr val="FFFFFF"/>
                </a:solidFill>
                <a:latin typeface="Comic Sans MS"/>
                <a:ea typeface="Comic Sans MS"/>
                <a:cs typeface="Comic Sans MS"/>
                <a:sym typeface="Comic Sans MS"/>
              </a:defRPr>
            </a:pPr>
            <a:r>
              <a:t>Converted string into token of words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
          <p:cNvSpPr txBox="1"/>
          <p:nvPr/>
        </p:nvSpPr>
        <p:spPr>
          <a:xfrm>
            <a:off x="149351" y="497116"/>
            <a:ext cx="10759442" cy="214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BC483"/>
                </a:solidFill>
                <a:latin typeface="Comic Sans MS"/>
                <a:ea typeface="Comic Sans MS"/>
                <a:cs typeface="Comic Sans MS"/>
                <a:sym typeface="Comic Sans MS"/>
              </a:defRPr>
            </a:pPr>
            <a:r>
              <a:t>Dataset: </a:t>
            </a:r>
            <a:r>
              <a:rPr>
                <a:solidFill>
                  <a:srgbClr val="FFFFFF"/>
                </a:solidFill>
              </a:rPr>
              <a:t>The dataset has been taken from Kaggle.</a:t>
            </a:r>
          </a:p>
          <a:p>
            <a:pPr>
              <a:defRPr sz="3200" b="1">
                <a:solidFill>
                  <a:srgbClr val="FFC000"/>
                </a:solidFill>
              </a:defRPr>
            </a:pPr>
            <a:r>
              <a:t>                   [Real or Fake] Fake JobPosting Prediction</a:t>
            </a:r>
            <a:endParaRPr>
              <a:solidFill>
                <a:srgbClr val="FFFFFF"/>
              </a:solidFill>
            </a:endParaRPr>
          </a:p>
          <a:p>
            <a:pPr>
              <a:defRPr sz="3200" b="1">
                <a:solidFill>
                  <a:srgbClr val="FFC000"/>
                </a:solidFill>
              </a:defRPr>
            </a:pPr>
            <a:r>
              <a:t>                   Dataset of real and fake job postings</a:t>
            </a:r>
            <a:endParaRPr>
              <a:solidFill>
                <a:srgbClr val="FFFFFF"/>
              </a:solidFill>
            </a:endParaRPr>
          </a:p>
          <a:p>
            <a:pPr>
              <a:defRPr sz="3200">
                <a:solidFill>
                  <a:srgbClr val="EBC483"/>
                </a:solidFill>
                <a:latin typeface="Comic Sans MS"/>
                <a:ea typeface="Comic Sans MS"/>
                <a:cs typeface="Comic Sans MS"/>
                <a:sym typeface="Comic Sans MS"/>
              </a:defRPr>
            </a:pPr>
            <a:r>
              <a:t> </a:t>
            </a:r>
          </a:p>
        </p:txBody>
      </p:sp>
      <p:sp>
        <p:nvSpPr>
          <p:cNvPr id="170" name="Right Arrow 2"/>
          <p:cNvSpPr/>
          <p:nvPr/>
        </p:nvSpPr>
        <p:spPr>
          <a:xfrm>
            <a:off x="612648" y="1093827"/>
            <a:ext cx="1170433" cy="868681"/>
          </a:xfrm>
          <a:prstGeom prst="rightArrow">
            <a:avLst>
              <a:gd name="adj1" fmla="val 50000"/>
              <a:gd name="adj2" fmla="val 50000"/>
            </a:avLst>
          </a:prstGeom>
          <a:solidFill>
            <a:schemeClr val="accent3"/>
          </a:solidFill>
          <a:ln w="19050" cap="rnd">
            <a:solidFill>
              <a:srgbClr val="33826F"/>
            </a:solidFill>
          </a:ln>
        </p:spPr>
        <p:txBody>
          <a:bodyPr lIns="45719" rIns="45719" anchor="ctr"/>
          <a:lstStyle/>
          <a:p>
            <a:pPr algn="ctr">
              <a:defRPr>
                <a:solidFill>
                  <a:srgbClr val="FFFFFF"/>
                </a:solidFill>
              </a:defRPr>
            </a:pPr>
            <a:endParaRPr/>
          </a:p>
        </p:txBody>
      </p:sp>
      <p:sp>
        <p:nvSpPr>
          <p:cNvPr id="171" name="Rectangle 3"/>
          <p:cNvSpPr txBox="1"/>
          <p:nvPr/>
        </p:nvSpPr>
        <p:spPr>
          <a:xfrm>
            <a:off x="149351" y="2145387"/>
            <a:ext cx="5974082" cy="512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BC483"/>
                </a:solidFill>
                <a:latin typeface="Comic Sans MS"/>
                <a:ea typeface="Comic Sans MS"/>
                <a:cs typeface="Comic Sans MS"/>
                <a:sym typeface="Comic Sans MS"/>
              </a:defRPr>
            </a:pPr>
            <a:r>
              <a:t>Attributes: </a:t>
            </a:r>
            <a:endParaRPr>
              <a:solidFill>
                <a:srgbClr val="FFFFFF"/>
              </a:solidFill>
            </a:endParaRPr>
          </a:p>
          <a:p>
            <a:pPr>
              <a:defRPr sz="3200">
                <a:solidFill>
                  <a:srgbClr val="FFFFFF"/>
                </a:solidFill>
                <a:latin typeface="Comic Sans MS"/>
                <a:ea typeface="Comic Sans MS"/>
                <a:cs typeface="Comic Sans MS"/>
                <a:sym typeface="Comic Sans MS"/>
              </a:defRPr>
            </a:pPr>
            <a:r>
              <a:t>1. job_id</a:t>
            </a:r>
          </a:p>
          <a:p>
            <a:pPr>
              <a:defRPr sz="3200">
                <a:solidFill>
                  <a:srgbClr val="FFFFFF"/>
                </a:solidFill>
                <a:latin typeface="Comic Sans MS"/>
                <a:ea typeface="Comic Sans MS"/>
                <a:cs typeface="Comic Sans MS"/>
                <a:sym typeface="Comic Sans MS"/>
              </a:defRPr>
            </a:pPr>
            <a:r>
              <a:t>2. title</a:t>
            </a:r>
          </a:p>
          <a:p>
            <a:pPr>
              <a:defRPr sz="3200">
                <a:solidFill>
                  <a:srgbClr val="FFFFFF"/>
                </a:solidFill>
                <a:latin typeface="Comic Sans MS"/>
                <a:ea typeface="Comic Sans MS"/>
                <a:cs typeface="Comic Sans MS"/>
                <a:sym typeface="Comic Sans MS"/>
              </a:defRPr>
            </a:pPr>
            <a:r>
              <a:t>3. location</a:t>
            </a:r>
          </a:p>
          <a:p>
            <a:pPr>
              <a:defRPr sz="3200">
                <a:solidFill>
                  <a:srgbClr val="FFFFFF"/>
                </a:solidFill>
                <a:latin typeface="Comic Sans MS"/>
                <a:ea typeface="Comic Sans MS"/>
                <a:cs typeface="Comic Sans MS"/>
                <a:sym typeface="Comic Sans MS"/>
              </a:defRPr>
            </a:pPr>
            <a:r>
              <a:t>4. department</a:t>
            </a:r>
          </a:p>
          <a:p>
            <a:pPr>
              <a:defRPr sz="3200">
                <a:solidFill>
                  <a:srgbClr val="FFFFFF"/>
                </a:solidFill>
                <a:latin typeface="Comic Sans MS"/>
                <a:ea typeface="Comic Sans MS"/>
                <a:cs typeface="Comic Sans MS"/>
                <a:sym typeface="Comic Sans MS"/>
              </a:defRPr>
            </a:pPr>
            <a:r>
              <a:t>5. salary_range</a:t>
            </a:r>
          </a:p>
          <a:p>
            <a:pPr>
              <a:defRPr sz="3200">
                <a:solidFill>
                  <a:srgbClr val="FFFFFF"/>
                </a:solidFill>
                <a:latin typeface="Comic Sans MS"/>
                <a:ea typeface="Comic Sans MS"/>
                <a:cs typeface="Comic Sans MS"/>
                <a:sym typeface="Comic Sans MS"/>
              </a:defRPr>
            </a:pPr>
            <a:r>
              <a:t>6. company_profile</a:t>
            </a:r>
          </a:p>
          <a:p>
            <a:pPr>
              <a:defRPr sz="3200">
                <a:solidFill>
                  <a:srgbClr val="FFFFFF"/>
                </a:solidFill>
                <a:latin typeface="Comic Sans MS"/>
                <a:ea typeface="Comic Sans MS"/>
                <a:cs typeface="Comic Sans MS"/>
                <a:sym typeface="Comic Sans MS"/>
              </a:defRPr>
            </a:pPr>
            <a:r>
              <a:t>7. description</a:t>
            </a:r>
          </a:p>
          <a:p>
            <a:pPr>
              <a:defRPr sz="3200">
                <a:solidFill>
                  <a:srgbClr val="FFFFFF"/>
                </a:solidFill>
                <a:latin typeface="Comic Sans MS"/>
                <a:ea typeface="Comic Sans MS"/>
                <a:cs typeface="Comic Sans MS"/>
                <a:sym typeface="Comic Sans MS"/>
              </a:defRPr>
            </a:pPr>
            <a:r>
              <a:t>8. requirements</a:t>
            </a:r>
          </a:p>
        </p:txBody>
      </p:sp>
      <p:sp>
        <p:nvSpPr>
          <p:cNvPr id="172" name="Rectangle 6"/>
          <p:cNvSpPr txBox="1"/>
          <p:nvPr/>
        </p:nvSpPr>
        <p:spPr>
          <a:xfrm>
            <a:off x="4294631" y="2253781"/>
            <a:ext cx="5708905" cy="512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FFFFFF"/>
                </a:solidFill>
                <a:latin typeface="Comic Sans MS"/>
                <a:ea typeface="Comic Sans MS"/>
                <a:cs typeface="Comic Sans MS"/>
                <a:sym typeface="Comic Sans MS"/>
              </a:defRPr>
            </a:pPr>
            <a:r>
              <a:t>9. benefits</a:t>
            </a:r>
          </a:p>
          <a:p>
            <a:pPr>
              <a:defRPr sz="3200">
                <a:solidFill>
                  <a:srgbClr val="FFFFFF"/>
                </a:solidFill>
                <a:latin typeface="Comic Sans MS"/>
                <a:ea typeface="Comic Sans MS"/>
                <a:cs typeface="Comic Sans MS"/>
                <a:sym typeface="Comic Sans MS"/>
              </a:defRPr>
            </a:pPr>
            <a:r>
              <a:t>10. telecommunicating </a:t>
            </a:r>
          </a:p>
          <a:p>
            <a:pPr>
              <a:defRPr sz="3200">
                <a:solidFill>
                  <a:srgbClr val="FFFFFF"/>
                </a:solidFill>
                <a:latin typeface="Comic Sans MS"/>
                <a:ea typeface="Comic Sans MS"/>
                <a:cs typeface="Comic Sans MS"/>
                <a:sym typeface="Comic Sans MS"/>
              </a:defRPr>
            </a:pPr>
            <a:r>
              <a:t>11. has_company_logo</a:t>
            </a:r>
          </a:p>
          <a:p>
            <a:pPr>
              <a:defRPr sz="3200">
                <a:solidFill>
                  <a:srgbClr val="FFFFFF"/>
                </a:solidFill>
                <a:latin typeface="Comic Sans MS"/>
                <a:ea typeface="Comic Sans MS"/>
                <a:cs typeface="Comic Sans MS"/>
                <a:sym typeface="Comic Sans MS"/>
              </a:defRPr>
            </a:pPr>
            <a:r>
              <a:t>12. has_questions</a:t>
            </a:r>
          </a:p>
          <a:p>
            <a:pPr>
              <a:defRPr sz="3200">
                <a:solidFill>
                  <a:srgbClr val="FFFFFF"/>
                </a:solidFill>
                <a:latin typeface="Comic Sans MS"/>
                <a:ea typeface="Comic Sans MS"/>
                <a:cs typeface="Comic Sans MS"/>
                <a:sym typeface="Comic Sans MS"/>
              </a:defRPr>
            </a:pPr>
            <a:r>
              <a:t>13. employment_type</a:t>
            </a:r>
          </a:p>
          <a:p>
            <a:pPr>
              <a:defRPr sz="3200">
                <a:solidFill>
                  <a:srgbClr val="FFFFFF"/>
                </a:solidFill>
                <a:latin typeface="Comic Sans MS"/>
                <a:ea typeface="Comic Sans MS"/>
                <a:cs typeface="Comic Sans MS"/>
                <a:sym typeface="Comic Sans MS"/>
              </a:defRPr>
            </a:pPr>
            <a:r>
              <a:t>14. required_experience</a:t>
            </a:r>
          </a:p>
          <a:p>
            <a:pPr>
              <a:defRPr sz="3200">
                <a:solidFill>
                  <a:srgbClr val="FFFFFF"/>
                </a:solidFill>
                <a:latin typeface="Comic Sans MS"/>
                <a:ea typeface="Comic Sans MS"/>
                <a:cs typeface="Comic Sans MS"/>
                <a:sym typeface="Comic Sans MS"/>
              </a:defRPr>
            </a:pPr>
            <a:r>
              <a:t>15. required_education</a:t>
            </a:r>
          </a:p>
          <a:p>
            <a:pPr>
              <a:defRPr sz="3200">
                <a:solidFill>
                  <a:srgbClr val="FFFFFF"/>
                </a:solidFill>
                <a:latin typeface="Comic Sans MS"/>
                <a:ea typeface="Comic Sans MS"/>
                <a:cs typeface="Comic Sans MS"/>
                <a:sym typeface="Comic Sans MS"/>
              </a:defRPr>
            </a:pPr>
            <a:r>
              <a:t>16. industry</a:t>
            </a:r>
          </a:p>
          <a:p>
            <a:pPr>
              <a:defRPr sz="3200">
                <a:solidFill>
                  <a:srgbClr val="FFFFFF"/>
                </a:solidFill>
                <a:latin typeface="Comic Sans MS"/>
                <a:ea typeface="Comic Sans MS"/>
                <a:cs typeface="Comic Sans MS"/>
                <a:sym typeface="Comic Sans MS"/>
              </a:defRPr>
            </a:pPr>
            <a:r>
              <a:t>17. function</a:t>
            </a:r>
          </a:p>
        </p:txBody>
      </p:sp>
      <p:sp>
        <p:nvSpPr>
          <p:cNvPr id="173" name="Rectangle 7"/>
          <p:cNvSpPr txBox="1"/>
          <p:nvPr/>
        </p:nvSpPr>
        <p:spPr>
          <a:xfrm>
            <a:off x="9089136" y="3931163"/>
            <a:ext cx="2825497"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a:solidFill>
                  <a:srgbClr val="FFFFFF"/>
                </a:solidFill>
                <a:latin typeface="Comic Sans MS"/>
                <a:ea typeface="Comic Sans MS"/>
                <a:cs typeface="Comic Sans MS"/>
                <a:sym typeface="Comic Sans MS"/>
              </a:defRPr>
            </a:lvl1pPr>
          </a:lstStyle>
          <a:p>
            <a:r>
              <a:t>18. fraudulent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Box 1"/>
          <p:cNvSpPr txBox="1"/>
          <p:nvPr/>
        </p:nvSpPr>
        <p:spPr>
          <a:xfrm>
            <a:off x="576072" y="649223"/>
            <a:ext cx="9098280" cy="614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Removing Stop words: </a:t>
            </a:r>
            <a:endParaRPr>
              <a:solidFill>
                <a:srgbClr val="FFFFFF"/>
              </a:solidFill>
            </a:endParaRPr>
          </a:p>
          <a:p>
            <a:pPr>
              <a:defRPr sz="3200">
                <a:solidFill>
                  <a:srgbClr val="FFFFFF"/>
                </a:solidFill>
                <a:latin typeface="Comic Sans MS"/>
                <a:ea typeface="Comic Sans MS"/>
                <a:cs typeface="Comic Sans MS"/>
                <a:sym typeface="Comic Sans MS"/>
              </a:defRPr>
            </a:pPr>
            <a:r>
              <a:t>Removed stop words from the token of words</a:t>
            </a:r>
          </a:p>
          <a:p>
            <a:pPr>
              <a:defRPr sz="3200">
                <a:solidFill>
                  <a:srgbClr val="EE9791"/>
                </a:solidFill>
                <a:latin typeface="Comic Sans MS"/>
                <a:ea typeface="Comic Sans MS"/>
                <a:cs typeface="Comic Sans MS"/>
                <a:sym typeface="Comic Sans MS"/>
              </a:defRPr>
            </a:pPr>
            <a:endParaRPr/>
          </a:p>
          <a:p>
            <a:pPr>
              <a:defRPr sz="1600">
                <a:solidFill>
                  <a:srgbClr val="FFFF00"/>
                </a:solidFill>
                <a:latin typeface="Comic Sans MS"/>
                <a:ea typeface="Comic Sans MS"/>
                <a:cs typeface="Comic Sans MS"/>
                <a:sym typeface="Comic Sans MS"/>
              </a:defRPr>
            </a:pPr>
            <a:r>
              <a:t>['i', 'me', 'my', 'myself', 'we', 'our', 'ours', 'ourselves', 'you', "you're", "you've", "you'll", "you'd", 'your', 'yours', 'yourself', 'yourselves', 'he', 'him', 'his', 'himself', 'she', "she's", 'her', 'hers', 'herself', 'it', "it's", 'its', 'itself', 'they', 'them', 'their', 'theirs', 'themselves', 'what', 'which', 'who', 'whom', 'this', 'that', "that'll", 'these', 'those', 'am', 'is', 'are', 'was', 'were', 'be', 'been', 'being', 'have', 'has', 'had', 'having', 'do', 'does', 'did', 'doing', 'a', 'an', 'the', 'and', 'but', 'if',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'can', 'will', 'just', 'don', "don't", 'should', "should've", 'now', 'd', 'll', 'm', 'o', 're', 've', 'y', 'ain', 'aren', "aren't", 'couldn', "couldn't", 'didn', "didn't", 'doesn', "doesn't", 'hadn', "hadn't", 'hasn', "hasn't", 'haven', "haven't", 'isn', "isn't", 'ma', 'mightn', "mightn't", 'mustn', "mustn't", 'needn', "needn't", 'shan', "shan't", 'shouldn', "shouldn't", 'wasn', "wasn't", 'weren', "weren't", 'won', "won't", 'wouldn', "wouldn't"]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Box 5"/>
          <p:cNvSpPr txBox="1"/>
          <p:nvPr/>
        </p:nvSpPr>
        <p:spPr>
          <a:xfrm>
            <a:off x="704088" y="1161288"/>
            <a:ext cx="9098280" cy="3181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Removing Punctuation marks: </a:t>
            </a:r>
            <a:endParaRPr>
              <a:solidFill>
                <a:srgbClr val="FFFFFF"/>
              </a:solidFill>
            </a:endParaRPr>
          </a:p>
          <a:p>
            <a:pPr>
              <a:defRPr sz="3200">
                <a:solidFill>
                  <a:srgbClr val="FFFFFF"/>
                </a:solidFill>
                <a:latin typeface="Comic Sans MS"/>
                <a:ea typeface="Comic Sans MS"/>
                <a:cs typeface="Comic Sans MS"/>
                <a:sym typeface="Comic Sans MS"/>
              </a:defRPr>
            </a:pPr>
            <a:r>
              <a:t>Removed punctuation marks from the token of words</a:t>
            </a:r>
            <a:r>
              <a:rPr>
                <a:solidFill>
                  <a:srgbClr val="000000"/>
                </a:solidFill>
                <a:latin typeface="Courier New"/>
                <a:ea typeface="Courier New"/>
                <a:cs typeface="Courier New"/>
                <a:sym typeface="Courier New"/>
              </a:rPr>
              <a:t> </a:t>
            </a:r>
            <a:endParaRPr>
              <a:latin typeface="Courier New"/>
              <a:ea typeface="Courier New"/>
              <a:cs typeface="Courier New"/>
              <a:sym typeface="Courier New"/>
            </a:endParaRPr>
          </a:p>
          <a:p>
            <a:pPr>
              <a:defRPr sz="3200">
                <a:latin typeface="Courier New"/>
                <a:ea typeface="Courier New"/>
                <a:cs typeface="Courier New"/>
                <a:sym typeface="Courier New"/>
              </a:defRPr>
            </a:pPr>
            <a:endParaRPr>
              <a:latin typeface="Courier New"/>
              <a:ea typeface="Courier New"/>
              <a:cs typeface="Courier New"/>
              <a:sym typeface="Courier New"/>
            </a:endParaRPr>
          </a:p>
          <a:p>
            <a:pPr>
              <a:defRPr sz="3200">
                <a:latin typeface="Courier New"/>
                <a:ea typeface="Courier New"/>
                <a:cs typeface="Courier New"/>
                <a:sym typeface="Courier New"/>
              </a:defRPr>
            </a:pPr>
            <a:endParaRPr>
              <a:latin typeface="Courier New"/>
              <a:ea typeface="Courier New"/>
              <a:cs typeface="Courier New"/>
              <a:sym typeface="Courier New"/>
            </a:endParaRPr>
          </a:p>
          <a:p>
            <a:pPr>
              <a:defRPr sz="3200">
                <a:solidFill>
                  <a:srgbClr val="FFFFFF"/>
                </a:solidFill>
                <a:latin typeface="Courier New"/>
                <a:ea typeface="Courier New"/>
                <a:cs typeface="Courier New"/>
                <a:sym typeface="Courier New"/>
              </a:defRPr>
            </a:pPr>
            <a:r>
              <a:t>!"#$%&amp;\'()*+,-./:;&lt;=&gt;?@[\\]^_`{|}~</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icture 2" descr="Picture 2"/>
          <p:cNvPicPr>
            <a:picLocks noChangeAspect="1"/>
          </p:cNvPicPr>
          <p:nvPr/>
        </p:nvPicPr>
        <p:blipFill>
          <a:blip r:embed="rId2">
            <a:extLst/>
          </a:blip>
          <a:stretch>
            <a:fillRect/>
          </a:stretch>
        </p:blipFill>
        <p:spPr>
          <a:xfrm>
            <a:off x="0" y="1054661"/>
            <a:ext cx="12192000" cy="5205878"/>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extBox 1"/>
          <p:cNvSpPr txBox="1"/>
          <p:nvPr/>
        </p:nvSpPr>
        <p:spPr>
          <a:xfrm>
            <a:off x="704088" y="1161288"/>
            <a:ext cx="9098280" cy="232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Stemming: </a:t>
            </a:r>
            <a:endParaRPr>
              <a:solidFill>
                <a:srgbClr val="FFFFFF"/>
              </a:solidFill>
            </a:endParaRPr>
          </a:p>
          <a:p>
            <a:pPr marL="514350" indent="-514350">
              <a:buSzPct val="100000"/>
              <a:buAutoNum type="arabicPeriod"/>
              <a:defRPr sz="3200">
                <a:solidFill>
                  <a:srgbClr val="FFFFFF"/>
                </a:solidFill>
                <a:latin typeface="Comic Sans MS"/>
                <a:ea typeface="Comic Sans MS"/>
                <a:cs typeface="Comic Sans MS"/>
                <a:sym typeface="Comic Sans MS"/>
              </a:defRPr>
            </a:pPr>
            <a:r>
              <a:t>Porter Stemmer                 </a:t>
            </a:r>
          </a:p>
          <a:p>
            <a:pPr marL="514350" indent="-514350">
              <a:buSzPct val="100000"/>
              <a:buAutoNum type="arabicPeriod"/>
              <a:defRPr sz="3200">
                <a:solidFill>
                  <a:srgbClr val="FFFFFF"/>
                </a:solidFill>
                <a:latin typeface="Comic Sans MS"/>
                <a:ea typeface="Comic Sans MS"/>
                <a:cs typeface="Comic Sans MS"/>
                <a:sym typeface="Comic Sans MS"/>
              </a:defRPr>
            </a:pPr>
            <a:r>
              <a:t>Lancaster Stemmer</a:t>
            </a:r>
          </a:p>
          <a:p>
            <a:pPr marL="514350" indent="-514350">
              <a:buSzPct val="100000"/>
              <a:buAutoNum type="arabicPeriod"/>
              <a:defRPr sz="3200">
                <a:solidFill>
                  <a:srgbClr val="FFFFFF"/>
                </a:solidFill>
                <a:latin typeface="Comic Sans MS"/>
                <a:ea typeface="Comic Sans MS"/>
                <a:cs typeface="Comic Sans MS"/>
                <a:sym typeface="Comic Sans MS"/>
              </a:defRPr>
            </a:pPr>
            <a:r>
              <a:t>SnowBall Stemmer </a:t>
            </a:r>
          </a:p>
        </p:txBody>
      </p:sp>
      <p:sp>
        <p:nvSpPr>
          <p:cNvPr id="293" name="Rectangle 2"/>
          <p:cNvSpPr txBox="1"/>
          <p:nvPr/>
        </p:nvSpPr>
        <p:spPr>
          <a:xfrm>
            <a:off x="704088" y="3944403"/>
            <a:ext cx="9683496"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Lemmetizar: </a:t>
            </a:r>
          </a:p>
          <a:p>
            <a:pPr marL="514350" indent="-514350">
              <a:buSzPct val="100000"/>
              <a:buAutoNum type="arabicPeriod"/>
              <a:defRPr sz="3200">
                <a:solidFill>
                  <a:srgbClr val="FFFFFF"/>
                </a:solidFill>
                <a:latin typeface="Comic Sans MS"/>
                <a:ea typeface="Comic Sans MS"/>
                <a:cs typeface="Comic Sans MS"/>
                <a:sym typeface="Comic Sans MS"/>
              </a:defRPr>
            </a:pPr>
            <a:r>
              <a:t>WordNet Lemmetizer ~~~&gt; English wordnet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Rectangle 1"/>
          <p:cNvSpPr txBox="1"/>
          <p:nvPr/>
        </p:nvSpPr>
        <p:spPr>
          <a:xfrm>
            <a:off x="228599" y="496418"/>
            <a:ext cx="1984250" cy="613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rgbClr val="FFFF00"/>
                </a:solidFill>
                <a:latin typeface="Comic Sans MS"/>
                <a:ea typeface="Comic Sans MS"/>
                <a:cs typeface="Comic Sans MS"/>
                <a:sym typeface="Comic Sans MS"/>
              </a:defRPr>
            </a:pPr>
            <a:r>
              <a:t>Word</a:t>
            </a:r>
            <a:r>
              <a:rPr>
                <a:solidFill>
                  <a:srgbClr val="FFFFFF"/>
                </a:solidFill>
              </a:rPr>
              <a:t>   </a:t>
            </a:r>
          </a:p>
          <a:p>
            <a:pPr>
              <a:defRPr sz="2000">
                <a:solidFill>
                  <a:srgbClr val="FFFFFF"/>
                </a:solidFill>
                <a:latin typeface="Comic Sans MS"/>
                <a:ea typeface="Comic Sans MS"/>
                <a:cs typeface="Comic Sans MS"/>
                <a:sym typeface="Comic Sans MS"/>
              </a:defRPr>
            </a:pPr>
            <a:r>
              <a:t>       </a:t>
            </a:r>
          </a:p>
          <a:p>
            <a:pPr>
              <a:defRPr sz="2000">
                <a:solidFill>
                  <a:srgbClr val="FFFFFF"/>
                </a:solidFill>
                <a:latin typeface="Comic Sans MS"/>
                <a:ea typeface="Comic Sans MS"/>
                <a:cs typeface="Comic Sans MS"/>
                <a:sym typeface="Comic Sans MS"/>
              </a:defRPr>
            </a:pPr>
            <a:r>
              <a:t>celebrate </a:t>
            </a:r>
          </a:p>
          <a:p>
            <a:pPr>
              <a:defRPr sz="2000">
                <a:solidFill>
                  <a:srgbClr val="FFFFFF"/>
                </a:solidFill>
                <a:latin typeface="Comic Sans MS"/>
                <a:ea typeface="Comic Sans MS"/>
                <a:cs typeface="Comic Sans MS"/>
                <a:sym typeface="Comic Sans MS"/>
              </a:defRPr>
            </a:pPr>
            <a:r>
              <a:t>   </a:t>
            </a:r>
          </a:p>
          <a:p>
            <a:pPr>
              <a:defRPr sz="2000">
                <a:solidFill>
                  <a:srgbClr val="FFFFFF"/>
                </a:solidFill>
                <a:latin typeface="Comic Sans MS"/>
                <a:ea typeface="Comic Sans MS"/>
                <a:cs typeface="Comic Sans MS"/>
                <a:sym typeface="Comic Sans MS"/>
              </a:defRPr>
            </a:pPr>
            <a:r>
              <a:t>give</a:t>
            </a:r>
          </a:p>
          <a:p>
            <a:pPr>
              <a:defRPr sz="2000">
                <a:solidFill>
                  <a:srgbClr val="FFFFFF"/>
                </a:solidFill>
                <a:latin typeface="Comic Sans MS"/>
                <a:ea typeface="Comic Sans MS"/>
                <a:cs typeface="Comic Sans MS"/>
                <a:sym typeface="Comic Sans MS"/>
              </a:defRPr>
            </a:pPr>
            <a:r>
              <a:t>       </a:t>
            </a:r>
          </a:p>
          <a:p>
            <a:pPr>
              <a:defRPr sz="2000">
                <a:solidFill>
                  <a:srgbClr val="FFFFFF"/>
                </a:solidFill>
                <a:latin typeface="Comic Sans MS"/>
                <a:ea typeface="Comic Sans MS"/>
                <a:cs typeface="Comic Sans MS"/>
                <a:sym typeface="Comic Sans MS"/>
              </a:defRPr>
            </a:pPr>
            <a:r>
              <a:t>everything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editorial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business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using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technology</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highly         </a:t>
            </a:r>
          </a:p>
        </p:txBody>
      </p:sp>
      <p:sp>
        <p:nvSpPr>
          <p:cNvPr id="296" name="Rectangle 2"/>
          <p:cNvSpPr txBox="1"/>
          <p:nvPr/>
        </p:nvSpPr>
        <p:spPr>
          <a:xfrm>
            <a:off x="2304287" y="488984"/>
            <a:ext cx="2118361" cy="613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rgbClr val="8ED3C2"/>
                </a:solidFill>
                <a:latin typeface="Comic Sans MS"/>
                <a:ea typeface="Comic Sans MS"/>
                <a:cs typeface="Comic Sans MS"/>
                <a:sym typeface="Comic Sans MS"/>
              </a:defRPr>
            </a:pPr>
            <a:r>
              <a:t>Porter Stemmer</a:t>
            </a:r>
            <a:endParaRPr>
              <a:solidFill>
                <a:srgbClr val="FFFFFF"/>
              </a:solidFill>
            </a:endParaRPr>
          </a:p>
          <a:p>
            <a:pPr>
              <a:defRPr sz="2000">
                <a:solidFill>
                  <a:srgbClr val="FFFFFF"/>
                </a:solidFill>
                <a:latin typeface="Comic Sans MS"/>
                <a:ea typeface="Comic Sans MS"/>
                <a:cs typeface="Comic Sans MS"/>
                <a:sym typeface="Comic Sans MS"/>
              </a:defRPr>
            </a:pPr>
            <a:r>
              <a:t> </a:t>
            </a:r>
          </a:p>
          <a:p>
            <a:pPr>
              <a:defRPr sz="2000">
                <a:solidFill>
                  <a:srgbClr val="FFFFFF"/>
                </a:solidFill>
                <a:latin typeface="Comic Sans MS"/>
                <a:ea typeface="Comic Sans MS"/>
                <a:cs typeface="Comic Sans MS"/>
                <a:sym typeface="Comic Sans MS"/>
              </a:defRPr>
            </a:pPr>
            <a:r>
              <a:t>celebr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give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everyth</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editori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busi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use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technolog</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highli   </a:t>
            </a:r>
          </a:p>
        </p:txBody>
      </p:sp>
      <p:sp>
        <p:nvSpPr>
          <p:cNvPr id="297" name="Rectangle 3"/>
          <p:cNvSpPr txBox="1"/>
          <p:nvPr/>
        </p:nvSpPr>
        <p:spPr>
          <a:xfrm>
            <a:off x="4489392" y="496418"/>
            <a:ext cx="2612137" cy="613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rgbClr val="FFFF00"/>
                </a:solidFill>
                <a:latin typeface="Comic Sans MS"/>
                <a:ea typeface="Comic Sans MS"/>
                <a:cs typeface="Comic Sans MS"/>
                <a:sym typeface="Comic Sans MS"/>
              </a:defRPr>
            </a:pPr>
            <a:r>
              <a:t>Lancaster Stemmer</a:t>
            </a:r>
            <a:endParaRPr>
              <a:solidFill>
                <a:srgbClr val="FFFFFF"/>
              </a:solidFill>
            </a:endParaRPr>
          </a:p>
          <a:p>
            <a:pPr>
              <a:defRPr sz="2000">
                <a:solidFill>
                  <a:srgbClr val="FFFFFF"/>
                </a:solidFill>
                <a:latin typeface="Comic Sans MS"/>
                <a:ea typeface="Comic Sans MS"/>
                <a:cs typeface="Comic Sans MS"/>
                <a:sym typeface="Comic Sans MS"/>
              </a:defRPr>
            </a:pPr>
            <a:endParaRPr>
              <a:solidFill>
                <a:srgbClr val="FFFFFF"/>
              </a:solidFill>
            </a:endParaRPr>
          </a:p>
          <a:p>
            <a:pPr>
              <a:defRPr sz="2000">
                <a:solidFill>
                  <a:srgbClr val="FFFFFF"/>
                </a:solidFill>
                <a:latin typeface="Comic Sans MS"/>
                <a:ea typeface="Comic Sans MS"/>
                <a:cs typeface="Comic Sans MS"/>
                <a:sym typeface="Comic Sans MS"/>
              </a:defRPr>
            </a:pPr>
            <a:r>
              <a:t>celebr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giv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everyth</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edit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busy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us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technolog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high</a:t>
            </a:r>
          </a:p>
        </p:txBody>
      </p:sp>
      <p:sp>
        <p:nvSpPr>
          <p:cNvPr id="298" name="Rectangle 4"/>
          <p:cNvSpPr txBox="1"/>
          <p:nvPr/>
        </p:nvSpPr>
        <p:spPr>
          <a:xfrm>
            <a:off x="7064455" y="488983"/>
            <a:ext cx="2319529" cy="613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rgbClr val="8ED3C2"/>
                </a:solidFill>
                <a:latin typeface="Comic Sans MS"/>
                <a:ea typeface="Comic Sans MS"/>
                <a:cs typeface="Comic Sans MS"/>
                <a:sym typeface="Comic Sans MS"/>
              </a:defRPr>
            </a:pPr>
            <a:r>
              <a:t>SnowBall Stemmer</a:t>
            </a:r>
            <a:endParaRPr>
              <a:solidFill>
                <a:srgbClr val="FFFFFF"/>
              </a:solidFill>
            </a:endParaRPr>
          </a:p>
          <a:p>
            <a:pPr>
              <a:defRPr sz="2000">
                <a:solidFill>
                  <a:srgbClr val="8ED3C2"/>
                </a:solidFill>
                <a:latin typeface="Comic Sans MS"/>
                <a:ea typeface="Comic Sans MS"/>
                <a:cs typeface="Comic Sans MS"/>
                <a:sym typeface="Comic Sans MS"/>
              </a:defRPr>
            </a:pPr>
            <a:r>
              <a:t> </a:t>
            </a:r>
          </a:p>
          <a:p>
            <a:pPr>
              <a:defRPr sz="2000">
                <a:solidFill>
                  <a:srgbClr val="FFFFFF"/>
                </a:solidFill>
                <a:latin typeface="Comic Sans MS"/>
                <a:ea typeface="Comic Sans MS"/>
                <a:cs typeface="Comic Sans MS"/>
                <a:sym typeface="Comic Sans MS"/>
              </a:defRPr>
            </a:pPr>
            <a:r>
              <a:t>celebr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give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everyth</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editori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busi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use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technolog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high</a:t>
            </a:r>
          </a:p>
        </p:txBody>
      </p:sp>
      <p:sp>
        <p:nvSpPr>
          <p:cNvPr id="299" name="Rectangle 5"/>
          <p:cNvSpPr txBox="1"/>
          <p:nvPr/>
        </p:nvSpPr>
        <p:spPr>
          <a:xfrm>
            <a:off x="9475422" y="496418"/>
            <a:ext cx="2701711" cy="613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rgbClr val="FFFF00"/>
                </a:solidFill>
                <a:latin typeface="Comic Sans MS"/>
                <a:ea typeface="Comic Sans MS"/>
                <a:cs typeface="Comic Sans MS"/>
                <a:sym typeface="Comic Sans MS"/>
              </a:defRPr>
            </a:pPr>
            <a:r>
              <a:t>Wordnet Lemmetizer</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celebrate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give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everything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editorial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business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using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technology  </a:t>
            </a:r>
          </a:p>
          <a:p>
            <a:pPr>
              <a:defRPr sz="2000">
                <a:solidFill>
                  <a:srgbClr val="FFFFFF"/>
                </a:solidFill>
                <a:latin typeface="Comic Sans MS"/>
                <a:ea typeface="Comic Sans MS"/>
                <a:cs typeface="Comic Sans MS"/>
                <a:sym typeface="Comic Sans MS"/>
              </a:defRPr>
            </a:pPr>
            <a:endParaRPr/>
          </a:p>
          <a:p>
            <a:pPr>
              <a:defRPr sz="2000">
                <a:solidFill>
                  <a:srgbClr val="FFFFFF"/>
                </a:solidFill>
                <a:latin typeface="Comic Sans MS"/>
                <a:ea typeface="Comic Sans MS"/>
                <a:cs typeface="Comic Sans MS"/>
                <a:sym typeface="Comic Sans MS"/>
              </a:defRPr>
            </a:pPr>
            <a:r>
              <a:t>highly        </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Box 1"/>
          <p:cNvSpPr txBox="1"/>
          <p:nvPr/>
        </p:nvSpPr>
        <p:spPr>
          <a:xfrm>
            <a:off x="374903" y="1325880"/>
            <a:ext cx="10488170" cy="176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CountVectorizer: </a:t>
            </a:r>
            <a:endParaRPr>
              <a:solidFill>
                <a:srgbClr val="FFFFFF"/>
              </a:solidFill>
            </a:endParaRPr>
          </a:p>
          <a:p>
            <a:pPr>
              <a:defRPr sz="3200" b="1">
                <a:solidFill>
                  <a:srgbClr val="FFFFFF"/>
                </a:solidFill>
                <a:latin typeface="Comic Sans MS"/>
                <a:ea typeface="Comic Sans MS"/>
                <a:cs typeface="Comic Sans MS"/>
                <a:sym typeface="Comic Sans MS"/>
              </a:defRPr>
            </a:pPr>
            <a:r>
              <a:t>CountVectorizer</a:t>
            </a:r>
            <a:r>
              <a:rPr b="0"/>
              <a:t> is used to convert a collection of text documents to a vector of term/token counts.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Box 1"/>
          <p:cNvSpPr txBox="1"/>
          <p:nvPr/>
        </p:nvSpPr>
        <p:spPr>
          <a:xfrm>
            <a:off x="374903" y="1325880"/>
            <a:ext cx="10488170" cy="176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Unigram, Bigram, …………………….., ngram: </a:t>
            </a:r>
            <a:endParaRPr>
              <a:solidFill>
                <a:srgbClr val="FFFFFF"/>
              </a:solidFill>
            </a:endParaRPr>
          </a:p>
          <a:p>
            <a:pPr>
              <a:defRPr sz="3200">
                <a:solidFill>
                  <a:srgbClr val="FFFFFF"/>
                </a:solidFill>
                <a:latin typeface="Comic Sans MS"/>
                <a:ea typeface="Comic Sans MS"/>
                <a:cs typeface="Comic Sans MS"/>
                <a:sym typeface="Comic Sans MS"/>
              </a:defRPr>
            </a:pPr>
            <a:r>
              <a:t>We have implemented the concept of unigram, bigram and trigram in our project.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Box 1"/>
          <p:cNvSpPr txBox="1"/>
          <p:nvPr/>
        </p:nvSpPr>
        <p:spPr>
          <a:xfrm>
            <a:off x="374903" y="1325879"/>
            <a:ext cx="10488170" cy="288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TF-IDF: </a:t>
            </a:r>
            <a:endParaRPr>
              <a:solidFill>
                <a:srgbClr val="FFFFFF"/>
              </a:solidFill>
            </a:endParaRPr>
          </a:p>
          <a:p>
            <a:pPr>
              <a:defRPr sz="3200">
                <a:solidFill>
                  <a:srgbClr val="FFFFFF"/>
                </a:solidFill>
                <a:latin typeface="Comic Sans MS"/>
                <a:ea typeface="Comic Sans MS"/>
                <a:cs typeface="Comic Sans MS"/>
                <a:sym typeface="Comic Sans MS"/>
              </a:defRPr>
            </a:pPr>
            <a:r>
              <a:t>Term Frequency – Inverse Document Frequency</a:t>
            </a:r>
          </a:p>
          <a:p>
            <a:pPr>
              <a:defRPr sz="3200">
                <a:solidFill>
                  <a:srgbClr val="FFFFFF"/>
                </a:solidFill>
                <a:latin typeface="Comic Sans MS"/>
                <a:ea typeface="Comic Sans MS"/>
                <a:cs typeface="Comic Sans MS"/>
                <a:sym typeface="Comic Sans MS"/>
              </a:defRPr>
            </a:pPr>
            <a:r>
              <a:t>TF-IDF is a statistical measure that evaluates how relevant a word is to a document in a collection of documents.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Box 1"/>
          <p:cNvSpPr txBox="1"/>
          <p:nvPr/>
        </p:nvSpPr>
        <p:spPr>
          <a:xfrm>
            <a:off x="283463" y="667511"/>
            <a:ext cx="10488170" cy="623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Multinomial NB: </a:t>
            </a:r>
          </a:p>
          <a:p>
            <a:pPr>
              <a:defRPr sz="3200">
                <a:solidFill>
                  <a:srgbClr val="FFFFFF"/>
                </a:solidFill>
                <a:latin typeface="Comic Sans MS"/>
                <a:ea typeface="Comic Sans MS"/>
                <a:cs typeface="Comic Sans MS"/>
                <a:sym typeface="Comic Sans MS"/>
              </a:defRPr>
            </a:pPr>
            <a:r>
              <a:t>Multinomial Naive Bayes</a:t>
            </a:r>
          </a:p>
          <a:p>
            <a:pPr>
              <a:defRPr sz="3200">
                <a:solidFill>
                  <a:srgbClr val="FFFFFF"/>
                </a:solidFill>
                <a:latin typeface="Comic Sans MS"/>
                <a:ea typeface="Comic Sans MS"/>
                <a:cs typeface="Comic Sans MS"/>
                <a:sym typeface="Comic Sans MS"/>
              </a:defRPr>
            </a:pPr>
            <a:endParaRPr/>
          </a:p>
          <a:p>
            <a:pPr>
              <a:defRPr sz="3200">
                <a:solidFill>
                  <a:srgbClr val="FFFFFF"/>
                </a:solidFill>
                <a:latin typeface="Comic Sans MS"/>
                <a:ea typeface="Comic Sans MS"/>
                <a:cs typeface="Comic Sans MS"/>
                <a:sym typeface="Comic Sans MS"/>
              </a:defRPr>
            </a:pPr>
            <a:r>
              <a:t>The multinomial Naive Bayes classifier is suitable for classification with discrete features (e.g., word counts for text classification). The multinomial distribution normally requires integer feature counts. However, in practice, fractional counts such as tf-idf may also work.                  </a:t>
            </a:r>
          </a:p>
          <a:p>
            <a:pPr>
              <a:defRPr sz="3200">
                <a:solidFill>
                  <a:srgbClr val="FFFFFF"/>
                </a:solidFill>
                <a:latin typeface="Comic Sans MS"/>
                <a:ea typeface="Comic Sans MS"/>
                <a:cs typeface="Comic Sans MS"/>
                <a:sym typeface="Comic Sans MS"/>
              </a:defRPr>
            </a:pPr>
            <a:r>
              <a:t>~ Reference: </a:t>
            </a:r>
          </a:p>
          <a:p>
            <a:pPr>
              <a:defRPr sz="3200">
                <a:solidFill>
                  <a:srgbClr val="FFFFFF"/>
                </a:solidFill>
                <a:latin typeface="Comic Sans MS"/>
                <a:ea typeface="Comic Sans MS"/>
                <a:cs typeface="Comic Sans MS"/>
                <a:sym typeface="Comic Sans MS"/>
              </a:defRPr>
            </a:pPr>
            <a:r>
              <a:t>sklearn.naive_bayes.MultinomialNB document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Box 1"/>
          <p:cNvSpPr txBox="1"/>
          <p:nvPr/>
        </p:nvSpPr>
        <p:spPr>
          <a:xfrm>
            <a:off x="715820" y="707296"/>
            <a:ext cx="2440413" cy="75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700">
                <a:solidFill>
                  <a:srgbClr val="EE9791"/>
                </a:solidFill>
                <a:latin typeface="Comic Sans MS"/>
                <a:ea typeface="Comic Sans MS"/>
                <a:cs typeface="Comic Sans MS"/>
                <a:sym typeface="Comic Sans MS"/>
              </a:defRPr>
            </a:lvl1pPr>
          </a:lstStyle>
          <a:p>
            <a:r>
              <a:rPr dirty="0"/>
              <a:t>Accuracy </a:t>
            </a:r>
          </a:p>
        </p:txBody>
      </p:sp>
      <p:sp>
        <p:nvSpPr>
          <p:cNvPr id="310" name="Rectangle 2"/>
          <p:cNvSpPr txBox="1"/>
          <p:nvPr/>
        </p:nvSpPr>
        <p:spPr>
          <a:xfrm>
            <a:off x="715820" y="1855216"/>
            <a:ext cx="8363166"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3200">
                <a:solidFill>
                  <a:srgbClr val="EE9791"/>
                </a:solidFill>
                <a:latin typeface="Comic Sans MS"/>
                <a:ea typeface="Comic Sans MS"/>
                <a:cs typeface="Comic Sans MS"/>
                <a:sym typeface="Comic Sans MS"/>
              </a:defRPr>
            </a:pPr>
            <a:r>
              <a:rPr dirty="0">
                <a:solidFill>
                  <a:schemeClr val="bg1"/>
                </a:solidFill>
              </a:rPr>
              <a:t>Accuracy using </a:t>
            </a:r>
            <a:r>
              <a:rPr dirty="0" err="1" smtClean="0">
                <a:solidFill>
                  <a:schemeClr val="bg1"/>
                </a:solidFill>
              </a:rPr>
              <a:t>MultinomialNB</a:t>
            </a:r>
            <a:r>
              <a:rPr dirty="0" smtClean="0">
                <a:solidFill>
                  <a:schemeClr val="bg1"/>
                </a:solidFill>
              </a:rPr>
              <a:t>:</a:t>
            </a:r>
            <a:r>
              <a:rPr lang="en-US" dirty="0" smtClean="0">
                <a:solidFill>
                  <a:schemeClr val="bg1"/>
                </a:solidFill>
              </a:rPr>
              <a:t> </a:t>
            </a:r>
            <a:r>
              <a:rPr dirty="0" smtClean="0">
                <a:solidFill>
                  <a:schemeClr val="bg1"/>
                </a:solidFill>
              </a:rPr>
              <a:t>0.9680</a:t>
            </a:r>
            <a:endParaRPr dirty="0">
              <a:solidFill>
                <a:schemeClr val="bg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
          <p:cNvSpPr txBox="1"/>
          <p:nvPr/>
        </p:nvSpPr>
        <p:spPr>
          <a:xfrm>
            <a:off x="384048" y="594359"/>
            <a:ext cx="9034272" cy="567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FFFFFF"/>
                </a:solidFill>
                <a:latin typeface="Comic Sans MS"/>
                <a:ea typeface="Comic Sans MS"/>
                <a:cs typeface="Comic Sans MS"/>
                <a:sym typeface="Comic Sans MS"/>
              </a:defRPr>
            </a:pPr>
            <a:r>
              <a:t>The dataset contains a lot of text description. Hence, we can say that the project is related to Natural Language Processing.</a:t>
            </a:r>
          </a:p>
          <a:p>
            <a:pPr>
              <a:defRPr sz="3200">
                <a:solidFill>
                  <a:srgbClr val="FFFFFF"/>
                </a:solidFill>
                <a:latin typeface="Comic Sans MS"/>
                <a:ea typeface="Comic Sans MS"/>
                <a:cs typeface="Comic Sans MS"/>
                <a:sym typeface="Comic Sans MS"/>
              </a:defRPr>
            </a:pPr>
            <a:r>
              <a:t>As a human, if we have to judge whether the job posting is real or fake, we would most probably go through the description and other related text. </a:t>
            </a:r>
          </a:p>
          <a:p>
            <a:pPr>
              <a:defRPr sz="3200">
                <a:solidFill>
                  <a:srgbClr val="FFFFFF"/>
                </a:solidFill>
                <a:latin typeface="Comic Sans MS"/>
                <a:ea typeface="Comic Sans MS"/>
                <a:cs typeface="Comic Sans MS"/>
                <a:sym typeface="Comic Sans MS"/>
              </a:defRPr>
            </a:pPr>
            <a:r>
              <a:t>Similarly, the machine needs to process the text in order to predict whether the job posting is real or fake.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ONFUSION MATRIX"/>
          <p:cNvSpPr txBox="1"/>
          <p:nvPr/>
        </p:nvSpPr>
        <p:spPr>
          <a:xfrm>
            <a:off x="2721905" y="442984"/>
            <a:ext cx="6277720"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000">
                <a:solidFill>
                  <a:srgbClr val="FFFFFF"/>
                </a:solidFill>
              </a:defRPr>
            </a:lvl1pPr>
          </a:lstStyle>
          <a:p>
            <a:r>
              <a:t>CONFUSION MATRIX</a:t>
            </a:r>
          </a:p>
        </p:txBody>
      </p:sp>
      <p:pic>
        <p:nvPicPr>
          <p:cNvPr id="313" name="Screenshot 2020-10-31 at 5.43.17 AM.png" descr="Screenshot 2020-10-31 at 5.43.17 AM.png"/>
          <p:cNvPicPr>
            <a:picLocks noChangeAspect="1"/>
          </p:cNvPicPr>
          <p:nvPr/>
        </p:nvPicPr>
        <p:blipFill>
          <a:blip r:embed="rId2">
            <a:extLst/>
          </a:blip>
          <a:stretch>
            <a:fillRect/>
          </a:stretch>
        </p:blipFill>
        <p:spPr>
          <a:xfrm>
            <a:off x="3317144" y="1291934"/>
            <a:ext cx="5087242" cy="530263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Box 1"/>
          <p:cNvSpPr txBox="1"/>
          <p:nvPr/>
        </p:nvSpPr>
        <p:spPr>
          <a:xfrm>
            <a:off x="374903" y="1325880"/>
            <a:ext cx="10488170" cy="176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t>Further Work: </a:t>
            </a:r>
            <a:endParaRPr>
              <a:solidFill>
                <a:srgbClr val="FFFFFF"/>
              </a:solidFill>
            </a:endParaRPr>
          </a:p>
          <a:p>
            <a:pPr>
              <a:defRPr sz="3200">
                <a:solidFill>
                  <a:srgbClr val="FFFFFF"/>
                </a:solidFill>
                <a:latin typeface="Comic Sans MS"/>
                <a:ea typeface="Comic Sans MS"/>
                <a:cs typeface="Comic Sans MS"/>
                <a:sym typeface="Comic Sans MS"/>
              </a:defRPr>
            </a:pPr>
            <a:r>
              <a:t>Trying different models and comparing the accuracy among these models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Box 1"/>
          <p:cNvSpPr txBox="1"/>
          <p:nvPr/>
        </p:nvSpPr>
        <p:spPr>
          <a:xfrm>
            <a:off x="771304" y="554505"/>
            <a:ext cx="10488169" cy="4278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200">
                <a:solidFill>
                  <a:srgbClr val="EE9791"/>
                </a:solidFill>
                <a:latin typeface="Comic Sans MS"/>
                <a:ea typeface="Comic Sans MS"/>
                <a:cs typeface="Comic Sans MS"/>
                <a:sym typeface="Comic Sans MS"/>
              </a:defRPr>
            </a:pPr>
            <a:r>
              <a:rPr dirty="0"/>
              <a:t>References: </a:t>
            </a:r>
            <a:endParaRPr dirty="0">
              <a:solidFill>
                <a:srgbClr val="FFFFFF"/>
              </a:solidFill>
            </a:endParaRPr>
          </a:p>
          <a:p>
            <a:pPr marL="514350" indent="-514350">
              <a:buSzPct val="100000"/>
              <a:buAutoNum type="arabicPeriod"/>
              <a:defRPr sz="3200">
                <a:solidFill>
                  <a:srgbClr val="FFFFFF"/>
                </a:solidFill>
                <a:latin typeface="Comic Sans MS"/>
                <a:ea typeface="Comic Sans MS"/>
                <a:cs typeface="Comic Sans MS"/>
                <a:sym typeface="Comic Sans MS"/>
              </a:defRPr>
            </a:pPr>
            <a:r>
              <a:rPr lang="en-US" sz="2000" dirty="0" smtClean="0"/>
              <a:t>Ion </a:t>
            </a:r>
            <a:r>
              <a:rPr lang="en-US" sz="2000" dirty="0" err="1"/>
              <a:t>Androutsopoulos</a:t>
            </a:r>
            <a:r>
              <a:rPr lang="en-US" sz="2000" dirty="0"/>
              <a:t>, Georgios </a:t>
            </a:r>
            <a:r>
              <a:rPr lang="en-US" sz="2000" dirty="0" err="1"/>
              <a:t>Paliouras</a:t>
            </a:r>
            <a:r>
              <a:rPr lang="en-US" sz="2000" dirty="0"/>
              <a:t>, </a:t>
            </a:r>
            <a:r>
              <a:rPr lang="en-US" sz="2000" dirty="0" smtClean="0"/>
              <a:t>Vangelis </a:t>
            </a:r>
            <a:r>
              <a:rPr lang="en-US" sz="2000" dirty="0" err="1" smtClean="0"/>
              <a:t>Karkaletsis</a:t>
            </a:r>
            <a:r>
              <a:rPr lang="en-US" sz="2000" dirty="0"/>
              <a:t>, Georgios </a:t>
            </a:r>
            <a:r>
              <a:rPr lang="en-US" sz="2000" dirty="0" err="1"/>
              <a:t>Sakkis</a:t>
            </a:r>
            <a:r>
              <a:rPr lang="en-US" sz="2000" dirty="0"/>
              <a:t>, Constantine </a:t>
            </a:r>
            <a:r>
              <a:rPr lang="en-US" sz="2000" dirty="0" smtClean="0"/>
              <a:t>D. </a:t>
            </a:r>
            <a:r>
              <a:rPr lang="en-US" sz="2000" dirty="0" err="1" smtClean="0"/>
              <a:t>Spyropoulos</a:t>
            </a:r>
            <a:r>
              <a:rPr lang="en-US" sz="2000" dirty="0"/>
              <a:t>, and </a:t>
            </a:r>
            <a:r>
              <a:rPr lang="en-US" sz="2000" dirty="0" err="1"/>
              <a:t>Panagiotis</a:t>
            </a:r>
            <a:r>
              <a:rPr lang="en-US" sz="2000" dirty="0"/>
              <a:t> </a:t>
            </a:r>
            <a:r>
              <a:rPr lang="en-US" sz="2000" dirty="0" err="1"/>
              <a:t>Stamatopoulos</a:t>
            </a:r>
            <a:r>
              <a:rPr lang="en-US" sz="2000" dirty="0"/>
              <a:t>. </a:t>
            </a:r>
            <a:r>
              <a:rPr lang="en-US" sz="2000" dirty="0" smtClean="0"/>
              <a:t>2000. Learning </a:t>
            </a:r>
            <a:r>
              <a:rPr lang="en-US" sz="2000" dirty="0"/>
              <a:t>to filter spam e-mail: A comparison </a:t>
            </a:r>
            <a:r>
              <a:rPr lang="en-US" sz="2000" dirty="0" smtClean="0"/>
              <a:t>of a </a:t>
            </a:r>
            <a:r>
              <a:rPr lang="en-US" sz="2000" dirty="0"/>
              <a:t>naive </a:t>
            </a:r>
            <a:r>
              <a:rPr lang="en-US" sz="2000" dirty="0" err="1"/>
              <a:t>bayesian</a:t>
            </a:r>
            <a:r>
              <a:rPr lang="en-US" sz="2000" dirty="0"/>
              <a:t> and a memory-based </a:t>
            </a:r>
            <a:r>
              <a:rPr lang="en-US" sz="2000" dirty="0" smtClean="0"/>
              <a:t>approach. </a:t>
            </a:r>
            <a:r>
              <a:rPr lang="en-US" sz="2000" dirty="0" err="1" smtClean="0"/>
              <a:t>CoRR</a:t>
            </a:r>
            <a:r>
              <a:rPr lang="en-US" sz="2000" dirty="0"/>
              <a:t>, cs.CL/0009009</a:t>
            </a:r>
            <a:r>
              <a:rPr lang="en-US" sz="2000" dirty="0" smtClean="0"/>
              <a:t>.</a:t>
            </a:r>
          </a:p>
          <a:p>
            <a:pPr marL="514350" indent="-514350">
              <a:buSzPct val="100000"/>
              <a:buAutoNum type="arabicPeriod"/>
              <a:defRPr sz="3200">
                <a:solidFill>
                  <a:srgbClr val="FFFFFF"/>
                </a:solidFill>
                <a:latin typeface="Comic Sans MS"/>
                <a:ea typeface="Comic Sans MS"/>
                <a:cs typeface="Comic Sans MS"/>
                <a:sym typeface="Comic Sans MS"/>
              </a:defRPr>
            </a:pPr>
            <a:r>
              <a:rPr lang="en-US" sz="2000" dirty="0" err="1"/>
              <a:t>Shawni</a:t>
            </a:r>
            <a:r>
              <a:rPr lang="en-US" sz="2000" dirty="0"/>
              <a:t> Dutta and Samir Kumar </a:t>
            </a:r>
            <a:r>
              <a:rPr lang="en-US" sz="2000" dirty="0" err="1"/>
              <a:t>Bandyopadhyay</a:t>
            </a:r>
            <a:r>
              <a:rPr lang="en-US" sz="2000" dirty="0"/>
              <a:t>. </a:t>
            </a:r>
            <a:r>
              <a:rPr lang="en-US" sz="2000" dirty="0" smtClean="0"/>
              <a:t>2020. Fake </a:t>
            </a:r>
            <a:r>
              <a:rPr lang="en-US" sz="2000" dirty="0"/>
              <a:t>job recruitment detection using machine </a:t>
            </a:r>
            <a:r>
              <a:rPr lang="en-US" sz="2000" dirty="0" smtClean="0"/>
              <a:t>learning approach</a:t>
            </a:r>
            <a:r>
              <a:rPr lang="en-US" sz="2000" dirty="0"/>
              <a:t>. International Journal of </a:t>
            </a:r>
            <a:r>
              <a:rPr lang="en-US" sz="2000" dirty="0" smtClean="0"/>
              <a:t>Engineering Trends </a:t>
            </a:r>
            <a:r>
              <a:rPr lang="en-US" sz="2000" dirty="0"/>
              <a:t>and Technology, 68(4):48–53</a:t>
            </a:r>
            <a:r>
              <a:rPr lang="en-US" sz="2000" dirty="0" smtClean="0"/>
              <a:t>.</a:t>
            </a:r>
          </a:p>
          <a:p>
            <a:pPr marL="514350" indent="-514350">
              <a:buSzPct val="100000"/>
              <a:buAutoNum type="arabicPeriod"/>
              <a:defRPr sz="3200">
                <a:solidFill>
                  <a:srgbClr val="FFFFFF"/>
                </a:solidFill>
                <a:latin typeface="Comic Sans MS"/>
                <a:ea typeface="Comic Sans MS"/>
                <a:cs typeface="Comic Sans MS"/>
                <a:sym typeface="Comic Sans MS"/>
              </a:defRPr>
            </a:pPr>
            <a:r>
              <a:rPr lang="en-US" sz="2000" dirty="0"/>
              <a:t>Ibrahim M. Nasser and </a:t>
            </a:r>
            <a:r>
              <a:rPr lang="en-US" sz="2000" dirty="0" err="1"/>
              <a:t>Amjad</a:t>
            </a:r>
            <a:r>
              <a:rPr lang="en-US" sz="2000" dirty="0"/>
              <a:t> H. </a:t>
            </a:r>
            <a:r>
              <a:rPr lang="en-US" sz="2000" dirty="0" err="1"/>
              <a:t>Alzaanin</a:t>
            </a:r>
            <a:r>
              <a:rPr lang="en-US" sz="2000" dirty="0"/>
              <a:t>. 2020. </a:t>
            </a:r>
            <a:r>
              <a:rPr lang="en-US" sz="2000" dirty="0" smtClean="0"/>
              <a:t>Machine learning </a:t>
            </a:r>
            <a:r>
              <a:rPr lang="en-US" sz="2000" dirty="0"/>
              <a:t>and job posting classification: A </a:t>
            </a:r>
            <a:r>
              <a:rPr lang="en-US" sz="2000" dirty="0" smtClean="0"/>
              <a:t>comparative study</a:t>
            </a:r>
            <a:r>
              <a:rPr lang="en-US" sz="2000" dirty="0"/>
              <a:t>. International Journal of </a:t>
            </a:r>
            <a:r>
              <a:rPr lang="en-US" sz="2000" dirty="0" smtClean="0"/>
              <a:t>Engineering and </a:t>
            </a:r>
            <a:r>
              <a:rPr lang="en-US" sz="2000" dirty="0"/>
              <a:t>Information Systems (IJEAIS), 4(9):06–14</a:t>
            </a:r>
            <a:r>
              <a:rPr lang="en-US" sz="2000" dirty="0" smtClean="0"/>
              <a:t>.</a:t>
            </a:r>
            <a:endParaRPr lang="en-US" sz="3200" dirty="0" smtClean="0"/>
          </a:p>
          <a:p>
            <a:pPr marL="514350" indent="-514350">
              <a:buSzPct val="100000"/>
              <a:buAutoNum type="arabicPeriod"/>
              <a:defRPr sz="3200">
                <a:solidFill>
                  <a:srgbClr val="FFFFFF"/>
                </a:solidFill>
                <a:latin typeface="Comic Sans MS"/>
                <a:ea typeface="Comic Sans MS"/>
                <a:cs typeface="Comic Sans MS"/>
                <a:sym typeface="Comic Sans MS"/>
              </a:defRPr>
            </a:pPr>
            <a:r>
              <a:rPr lang="en-US" sz="2000" dirty="0"/>
              <a:t>J. C. S. Reis, A. </a:t>
            </a:r>
            <a:r>
              <a:rPr lang="en-US" sz="2000" dirty="0" err="1"/>
              <a:t>Correia</a:t>
            </a:r>
            <a:r>
              <a:rPr lang="en-US" sz="2000" dirty="0"/>
              <a:t>, F. </a:t>
            </a:r>
            <a:r>
              <a:rPr lang="en-US" sz="2000" dirty="0" err="1"/>
              <a:t>Murai</a:t>
            </a:r>
            <a:r>
              <a:rPr lang="en-US" sz="2000" dirty="0"/>
              <a:t>, A. </a:t>
            </a:r>
            <a:r>
              <a:rPr lang="en-US" sz="2000" dirty="0" err="1"/>
              <a:t>Veloso</a:t>
            </a:r>
            <a:r>
              <a:rPr lang="en-US" sz="2000" dirty="0"/>
              <a:t>, </a:t>
            </a:r>
            <a:r>
              <a:rPr lang="en-US" sz="2000" dirty="0" smtClean="0"/>
              <a:t>and F</a:t>
            </a:r>
            <a:r>
              <a:rPr lang="en-US" sz="2000" dirty="0"/>
              <a:t>. </a:t>
            </a:r>
            <a:r>
              <a:rPr lang="en-US" sz="2000" dirty="0" err="1"/>
              <a:t>Benevenuto</a:t>
            </a:r>
            <a:r>
              <a:rPr lang="en-US" sz="2000" dirty="0"/>
              <a:t>. 2019. Supervised learning for </a:t>
            </a:r>
            <a:r>
              <a:rPr lang="en-US" sz="2000" dirty="0" smtClean="0"/>
              <a:t>fake news </a:t>
            </a:r>
            <a:r>
              <a:rPr lang="en-US" sz="2000" dirty="0"/>
              <a:t>detection. IEEE Intelligent Systems, 34(2):</a:t>
            </a:r>
            <a:r>
              <a:rPr lang="en-US" sz="2000" dirty="0" smtClean="0"/>
              <a:t>76–81</a:t>
            </a:r>
            <a:r>
              <a:rPr lang="en-US" sz="2000" dirty="0"/>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icture 2" descr="Picture 2"/>
          <p:cNvPicPr>
            <a:picLocks noChangeAspect="1"/>
          </p:cNvPicPr>
          <p:nvPr/>
        </p:nvPicPr>
        <p:blipFill>
          <a:blip r:embed="rId2">
            <a:extLst/>
          </a:blip>
          <a:stretch>
            <a:fillRect/>
          </a:stretch>
        </p:blipFill>
        <p:spPr>
          <a:xfrm>
            <a:off x="1435608" y="597979"/>
            <a:ext cx="8028432" cy="534706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1" descr="Picture 1"/>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78" name="Picture 3" descr="Picture 3"/>
          <p:cNvPicPr>
            <a:picLocks noChangeAspect="1"/>
          </p:cNvPicPr>
          <p:nvPr/>
        </p:nvPicPr>
        <p:blipFill>
          <a:blip r:embed="rId3">
            <a:extLst/>
          </a:blip>
          <a:stretch>
            <a:fillRect/>
          </a:stretch>
        </p:blipFill>
        <p:spPr>
          <a:xfrm>
            <a:off x="1472183" y="828103"/>
            <a:ext cx="9247633" cy="520179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 descr="Picture 1"/>
          <p:cNvPicPr>
            <a:picLocks noChangeAspect="1"/>
          </p:cNvPicPr>
          <p:nvPr/>
        </p:nvPicPr>
        <p:blipFill>
          <a:blip r:embed="rId2">
            <a:extLst/>
          </a:blip>
          <a:stretch>
            <a:fillRect/>
          </a:stretch>
        </p:blipFill>
        <p:spPr>
          <a:xfrm>
            <a:off x="0" y="1033272"/>
            <a:ext cx="12192000" cy="5833872"/>
          </a:xfrm>
          <a:prstGeom prst="rect">
            <a:avLst/>
          </a:prstGeom>
          <a:ln w="12700">
            <a:miter lim="400000"/>
          </a:ln>
        </p:spPr>
      </p:pic>
      <p:pic>
        <p:nvPicPr>
          <p:cNvPr id="181" name="Picture 3" descr="Picture 3"/>
          <p:cNvPicPr>
            <a:picLocks noChangeAspect="1"/>
          </p:cNvPicPr>
          <p:nvPr/>
        </p:nvPicPr>
        <p:blipFill>
          <a:blip r:embed="rId3">
            <a:extLst/>
          </a:blip>
          <a:stretch>
            <a:fillRect/>
          </a:stretch>
        </p:blipFill>
        <p:spPr>
          <a:xfrm>
            <a:off x="0" y="1120110"/>
            <a:ext cx="12192000" cy="5737891"/>
          </a:xfrm>
          <a:prstGeom prst="rect">
            <a:avLst/>
          </a:prstGeom>
          <a:ln w="12700">
            <a:miter lim="400000"/>
          </a:ln>
        </p:spPr>
      </p:pic>
      <p:sp>
        <p:nvSpPr>
          <p:cNvPr id="182" name="TextBox 2"/>
          <p:cNvSpPr txBox="1"/>
          <p:nvPr/>
        </p:nvSpPr>
        <p:spPr>
          <a:xfrm>
            <a:off x="164591" y="228599"/>
            <a:ext cx="10817354"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FFFFFF"/>
                </a:solidFill>
              </a:defRPr>
            </a:lvl1pPr>
          </a:lstStyle>
          <a:p>
            <a:r>
              <a:t>Missing Number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185" name="Picture 2" descr="Picture 2"/>
          <p:cNvPicPr>
            <a:picLocks noChangeAspect="1"/>
          </p:cNvPicPr>
          <p:nvPr/>
        </p:nvPicPr>
        <p:blipFill>
          <a:blip r:embed="rId3">
            <a:extLst/>
          </a:blip>
          <a:stretch>
            <a:fillRect/>
          </a:stretch>
        </p:blipFill>
        <p:spPr>
          <a:xfrm>
            <a:off x="207022" y="690464"/>
            <a:ext cx="11777955" cy="609289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1" descr="Picture 1"/>
          <p:cNvPicPr>
            <a:picLocks noChangeAspect="1"/>
          </p:cNvPicPr>
          <p:nvPr/>
        </p:nvPicPr>
        <p:blipFill>
          <a:blip r:embed="rId2">
            <a:extLst/>
          </a:blip>
          <a:stretch>
            <a:fillRect/>
          </a:stretch>
        </p:blipFill>
        <p:spPr>
          <a:xfrm>
            <a:off x="0" y="0"/>
            <a:ext cx="12192000" cy="6867144"/>
          </a:xfrm>
          <a:prstGeom prst="rect">
            <a:avLst/>
          </a:prstGeom>
          <a:ln w="12700">
            <a:miter lim="400000"/>
          </a:ln>
        </p:spPr>
      </p:pic>
      <p:pic>
        <p:nvPicPr>
          <p:cNvPr id="188" name="Picture 2" descr="Picture 2"/>
          <p:cNvPicPr>
            <a:picLocks noChangeAspect="1"/>
          </p:cNvPicPr>
          <p:nvPr/>
        </p:nvPicPr>
        <p:blipFill>
          <a:blip r:embed="rId3">
            <a:extLst/>
          </a:blip>
          <a:stretch>
            <a:fillRect/>
          </a:stretch>
        </p:blipFill>
        <p:spPr>
          <a:xfrm>
            <a:off x="1973221" y="510287"/>
            <a:ext cx="8245556" cy="583742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Celestial">
  <a:themeElements>
    <a:clrScheme name="Celestial">
      <a:dk1>
        <a:srgbClr val="000000"/>
      </a:dk1>
      <a:lt1>
        <a:srgbClr val="FFFFFF"/>
      </a:lt1>
      <a:dk2>
        <a:srgbClr val="A7A7A7"/>
      </a:dk2>
      <a:lt2>
        <a:srgbClr val="535353"/>
      </a:lt2>
      <a:accent1>
        <a:srgbClr val="AC3EC1"/>
      </a:accent1>
      <a:accent2>
        <a:srgbClr val="477BD1"/>
      </a:accent2>
      <a:accent3>
        <a:srgbClr val="46B298"/>
      </a:accent3>
      <a:accent4>
        <a:srgbClr val="90BA4C"/>
      </a:accent4>
      <a:accent5>
        <a:srgbClr val="DD9D31"/>
      </a:accent5>
      <a:accent6>
        <a:srgbClr val="E25247"/>
      </a:accent6>
      <a:hlink>
        <a:srgbClr val="0000FF"/>
      </a:hlink>
      <a:folHlink>
        <a:srgbClr val="FF00FF"/>
      </a:folHlink>
    </a:clrScheme>
    <a:fontScheme name="Celestial">
      <a:majorFont>
        <a:latin typeface="Helvetica"/>
        <a:ea typeface="Helvetica"/>
        <a:cs typeface="Helvetica"/>
      </a:majorFont>
      <a:minorFont>
        <a:latin typeface="Calibri"/>
        <a:ea typeface="Calibri"/>
        <a:cs typeface="Calibri"/>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50800" dist="381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A7A7A7"/>
      </a:dk2>
      <a:lt2>
        <a:srgbClr val="535353"/>
      </a:lt2>
      <a:accent1>
        <a:srgbClr val="AC3EC1"/>
      </a:accent1>
      <a:accent2>
        <a:srgbClr val="477BD1"/>
      </a:accent2>
      <a:accent3>
        <a:srgbClr val="46B298"/>
      </a:accent3>
      <a:accent4>
        <a:srgbClr val="90BA4C"/>
      </a:accent4>
      <a:accent5>
        <a:srgbClr val="DD9D31"/>
      </a:accent5>
      <a:accent6>
        <a:srgbClr val="E25247"/>
      </a:accent6>
      <a:hlink>
        <a:srgbClr val="0000FF"/>
      </a:hlink>
      <a:folHlink>
        <a:srgbClr val="FF00FF"/>
      </a:folHlink>
    </a:clrScheme>
    <a:fontScheme name="Celestial">
      <a:majorFont>
        <a:latin typeface="Helvetica"/>
        <a:ea typeface="Helvetica"/>
        <a:cs typeface="Helvetica"/>
      </a:majorFont>
      <a:minorFont>
        <a:latin typeface="Calibri"/>
        <a:ea typeface="Calibri"/>
        <a:cs typeface="Calibri"/>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50800" dist="381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TotalTime>
  <Words>1178</Words>
  <Application>Microsoft Office PowerPoint</Application>
  <PresentationFormat>Widescreen</PresentationFormat>
  <Paragraphs>171</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Comic Sans MS</vt:lpstr>
      <vt:lpstr>Courier New</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Rishabh Bafna</cp:lastModifiedBy>
  <cp:revision>3</cp:revision>
  <dcterms:modified xsi:type="dcterms:W3CDTF">2020-10-31T06:31:12Z</dcterms:modified>
</cp:coreProperties>
</file>